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6" r:id="rId3"/>
    <p:sldId id="287" r:id="rId4"/>
    <p:sldId id="257" r:id="rId5"/>
    <p:sldId id="259" r:id="rId6"/>
    <p:sldId id="258" r:id="rId7"/>
    <p:sldId id="260" r:id="rId8"/>
    <p:sldId id="288" r:id="rId9"/>
    <p:sldId id="264" r:id="rId10"/>
    <p:sldId id="261" r:id="rId11"/>
    <p:sldId id="262" r:id="rId12"/>
    <p:sldId id="270" r:id="rId13"/>
    <p:sldId id="263" r:id="rId14"/>
    <p:sldId id="280" r:id="rId15"/>
    <p:sldId id="269" r:id="rId16"/>
    <p:sldId id="282" r:id="rId17"/>
    <p:sldId id="281" r:id="rId18"/>
    <p:sldId id="279" r:id="rId19"/>
    <p:sldId id="265" r:id="rId20"/>
    <p:sldId id="266" r:id="rId21"/>
    <p:sldId id="289" r:id="rId22"/>
    <p:sldId id="267" r:id="rId23"/>
    <p:sldId id="268" r:id="rId24"/>
    <p:sldId id="283" r:id="rId25"/>
    <p:sldId id="271" r:id="rId26"/>
    <p:sldId id="272" r:id="rId27"/>
    <p:sldId id="273" r:id="rId28"/>
    <p:sldId id="274" r:id="rId29"/>
    <p:sldId id="275" r:id="rId30"/>
    <p:sldId id="291" r:id="rId31"/>
    <p:sldId id="290" r:id="rId32"/>
    <p:sldId id="278" r:id="rId33"/>
    <p:sldId id="276" r:id="rId34"/>
    <p:sldId id="292" r:id="rId35"/>
    <p:sldId id="277" r:id="rId36"/>
    <p:sldId id="284" r:id="rId37"/>
    <p:sldId id="28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513487E-0CBD-49D7-A2F8-E7584B79207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13487E-0CBD-49D7-A2F8-E7584B79207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513487E-0CBD-49D7-A2F8-E7584B79207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13487E-0CBD-49D7-A2F8-E7584B7920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084A626-9C2E-456A-809B-52670DAD5A66}" type="datetimeFigureOut">
              <a:rPr lang="en-US" smtClean="0"/>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13487E-0CBD-49D7-A2F8-E7584B79207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084A626-9C2E-456A-809B-52670DAD5A66}" type="datetimeFigureOut">
              <a:rPr lang="en-US" smtClean="0"/>
              <a:t>11/22/2013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513487E-0CBD-49D7-A2F8-E7584B79207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1240302"/>
          </a:xfrm>
        </p:spPr>
        <p:txBody>
          <a:bodyPr>
            <a:normAutofit fontScale="90000"/>
          </a:bodyPr>
          <a:lstStyle/>
          <a:p>
            <a:r>
              <a:rPr lang="en-US" dirty="0" smtClean="0"/>
              <a:t>“Manifest Destiny” &amp; The Metaphysics of the Slavery Debate</a:t>
            </a:r>
            <a:endParaRPr lang="en-US" dirty="0"/>
          </a:p>
        </p:txBody>
      </p:sp>
      <p:sp>
        <p:nvSpPr>
          <p:cNvPr id="3" name="Subtitle 2"/>
          <p:cNvSpPr>
            <a:spLocks noGrp="1"/>
          </p:cNvSpPr>
          <p:nvPr>
            <p:ph type="subTitle" idx="1"/>
          </p:nvPr>
        </p:nvSpPr>
        <p:spPr>
          <a:xfrm>
            <a:off x="1295400" y="1676400"/>
            <a:ext cx="7406640" cy="457200"/>
          </a:xfrm>
        </p:spPr>
        <p:txBody>
          <a:bodyPr/>
          <a:lstStyle/>
          <a:p>
            <a:r>
              <a:rPr lang="en-US" dirty="0" smtClean="0"/>
              <a:t>Expansionism and Imperial Design from 1803 - 1848</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2255916"/>
            <a:ext cx="5249673" cy="3992483"/>
          </a:xfrm>
          <a:prstGeom prst="rect">
            <a:avLst/>
          </a:prstGeom>
        </p:spPr>
      </p:pic>
    </p:spTree>
    <p:extLst>
      <p:ext uri="{BB962C8B-B14F-4D97-AF65-F5344CB8AC3E}">
        <p14:creationId xmlns:p14="http://schemas.microsoft.com/office/powerpoint/2010/main" val="1040396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7239000" cy="1162050"/>
          </a:xfrm>
        </p:spPr>
        <p:txBody>
          <a:bodyPr>
            <a:normAutofit/>
          </a:bodyPr>
          <a:lstStyle/>
          <a:p>
            <a:r>
              <a:rPr lang="en-US" dirty="0" smtClean="0"/>
              <a:t>Banning the International Slave Trade</a:t>
            </a:r>
            <a:endParaRPr lang="en-US" dirty="0"/>
          </a:p>
        </p:txBody>
      </p:sp>
      <p:sp>
        <p:nvSpPr>
          <p:cNvPr id="5" name="Text Placeholder 4"/>
          <p:cNvSpPr>
            <a:spLocks noGrp="1"/>
          </p:cNvSpPr>
          <p:nvPr>
            <p:ph type="body" idx="2"/>
          </p:nvPr>
        </p:nvSpPr>
        <p:spPr>
          <a:xfrm>
            <a:off x="457200" y="1406964"/>
            <a:ext cx="7696200" cy="498036"/>
          </a:xfrm>
        </p:spPr>
        <p:txBody>
          <a:bodyPr>
            <a:normAutofit lnSpcReduction="10000"/>
          </a:bodyPr>
          <a:lstStyle/>
          <a:p>
            <a:r>
              <a:rPr lang="en-US" dirty="0" smtClean="0"/>
              <a:t>In 1808, at the first opportunity, the United States of American banned the international slave trade.  The horrifying “Middle Passage” came to an end in the United States of America – at least legally. </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75669" y="2133600"/>
            <a:ext cx="6716461" cy="3992563"/>
          </a:xfrm>
        </p:spPr>
      </p:pic>
    </p:spTree>
    <p:extLst>
      <p:ext uri="{BB962C8B-B14F-4D97-AF65-F5344CB8AC3E}">
        <p14:creationId xmlns:p14="http://schemas.microsoft.com/office/powerpoint/2010/main" val="2251425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idx="1"/>
          </p:nvPr>
        </p:nvSpPr>
        <p:spPr>
          <a:xfrm>
            <a:off x="1435608" y="1447800"/>
            <a:ext cx="7498080" cy="5181600"/>
          </a:xfrm>
        </p:spPr>
        <p:txBody>
          <a:bodyPr>
            <a:normAutofit fontScale="62500" lnSpcReduction="20000"/>
          </a:bodyPr>
          <a:lstStyle/>
          <a:p>
            <a:pPr marL="82296" indent="0">
              <a:buNone/>
            </a:pPr>
            <a:r>
              <a:rPr lang="en-US" dirty="0" smtClean="0"/>
              <a:t>The War of 1812 doesn’t seem to have very much to do with the extension of slavery into the West; however, the devil is in the details.  At the end of the War major changes were at work: </a:t>
            </a:r>
          </a:p>
          <a:p>
            <a:pPr marL="596646" indent="-514350">
              <a:buFont typeface="+mj-lt"/>
              <a:buAutoNum type="arabicPeriod"/>
            </a:pPr>
            <a:r>
              <a:rPr lang="en-US" b="1" dirty="0" smtClean="0">
                <a:solidFill>
                  <a:schemeClr val="accent5">
                    <a:lumMod val="50000"/>
                  </a:schemeClr>
                </a:solidFill>
              </a:rPr>
              <a:t>New England factories </a:t>
            </a:r>
            <a:r>
              <a:rPr lang="en-US" dirty="0" smtClean="0"/>
              <a:t>– including textile mills – were becoming more and more self-sufficient.   Southern cotton would serve to supply their needs. </a:t>
            </a:r>
          </a:p>
          <a:p>
            <a:pPr marL="596646" indent="-514350">
              <a:buFont typeface="+mj-lt"/>
              <a:buAutoNum type="arabicPeriod"/>
            </a:pPr>
            <a:r>
              <a:rPr lang="en-US" b="1" dirty="0" smtClean="0">
                <a:solidFill>
                  <a:schemeClr val="accent5">
                    <a:lumMod val="50000"/>
                  </a:schemeClr>
                </a:solidFill>
              </a:rPr>
              <a:t>Native Americans had been forced west of the Mississippi </a:t>
            </a:r>
            <a:r>
              <a:rPr lang="en-US" dirty="0" smtClean="0"/>
              <a:t>River, opening up the lands of the Southwest (Mississippi, Louisiana, Alabama, Arkansas) to plantation agriculture. </a:t>
            </a:r>
          </a:p>
          <a:p>
            <a:pPr marL="596646" indent="-514350">
              <a:buFont typeface="+mj-lt"/>
              <a:buAutoNum type="arabicPeriod"/>
            </a:pPr>
            <a:r>
              <a:rPr lang="en-US" b="1" dirty="0" smtClean="0">
                <a:solidFill>
                  <a:schemeClr val="accent5">
                    <a:lumMod val="50000"/>
                  </a:schemeClr>
                </a:solidFill>
              </a:rPr>
              <a:t>Trade</a:t>
            </a:r>
            <a:r>
              <a:rPr lang="en-US" dirty="0" smtClean="0"/>
              <a:t> with England and with France was restored, and new markets were opened for cotton in Europe. </a:t>
            </a:r>
            <a:endParaRPr lang="en-US" dirty="0"/>
          </a:p>
          <a:p>
            <a:pPr marL="596646" indent="-514350">
              <a:buFont typeface="+mj-lt"/>
              <a:buAutoNum type="arabicPeriod"/>
            </a:pPr>
            <a:r>
              <a:rPr lang="en-US" b="1" dirty="0" smtClean="0">
                <a:solidFill>
                  <a:schemeClr val="accent5">
                    <a:lumMod val="50000"/>
                  </a:schemeClr>
                </a:solidFill>
              </a:rPr>
              <a:t>“Cotton is King!” </a:t>
            </a:r>
            <a:r>
              <a:rPr lang="en-US" dirty="0" smtClean="0"/>
              <a:t>became a southern mantra, and the United States became increasingly committed to the hierarchy of the slave system and the development of the cotton trade abroad. </a:t>
            </a:r>
            <a:r>
              <a:rPr lang="en-US" dirty="0" smtClean="0"/>
              <a:t>  </a:t>
            </a:r>
          </a:p>
          <a:p>
            <a:pPr marL="82296" indent="0">
              <a:buNone/>
            </a:pPr>
            <a:r>
              <a:rPr lang="en-US" dirty="0" smtClean="0"/>
              <a:t>As a result of the War of 1812, enslaving people had become extremely profitable again!  The immediate need for enslaved labor in the West led to a “Second Middle Passage,” where slave families in the eas</a:t>
            </a:r>
            <a:r>
              <a:rPr lang="en-US" dirty="0" smtClean="0"/>
              <a:t>t were separated and sold to the plantations of the Deep South. </a:t>
            </a:r>
            <a:endParaRPr lang="en-US" dirty="0" smtClean="0"/>
          </a:p>
        </p:txBody>
      </p:sp>
    </p:spTree>
    <p:extLst>
      <p:ext uri="{BB962C8B-B14F-4D97-AF65-F5344CB8AC3E}">
        <p14:creationId xmlns:p14="http://schemas.microsoft.com/office/powerpoint/2010/main" val="836348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4572000" cy="1162050"/>
          </a:xfrm>
        </p:spPr>
        <p:txBody>
          <a:bodyPr/>
          <a:lstStyle/>
          <a:p>
            <a:r>
              <a:rPr lang="en-US" dirty="0" smtClean="0"/>
              <a:t>The Convention of 1818</a:t>
            </a:r>
            <a:endParaRPr lang="en-US" dirty="0"/>
          </a:p>
        </p:txBody>
      </p:sp>
      <p:sp>
        <p:nvSpPr>
          <p:cNvPr id="7" name="Text Placeholder 6"/>
          <p:cNvSpPr>
            <a:spLocks noGrp="1"/>
          </p:cNvSpPr>
          <p:nvPr>
            <p:ph type="body" idx="2"/>
          </p:nvPr>
        </p:nvSpPr>
        <p:spPr>
          <a:xfrm>
            <a:off x="457200" y="1406964"/>
            <a:ext cx="8153400" cy="650436"/>
          </a:xfrm>
        </p:spPr>
        <p:txBody>
          <a:bodyPr>
            <a:normAutofit fontScale="92500" lnSpcReduction="10000"/>
          </a:bodyPr>
          <a:lstStyle/>
          <a:p>
            <a:pPr>
              <a:lnSpc>
                <a:spcPct val="150000"/>
              </a:lnSpc>
            </a:pPr>
            <a:r>
              <a:rPr lang="en-US" dirty="0" smtClean="0"/>
              <a:t>In the Convention of 1818, the United States and England further solidified their relationship, agreeing to jointly occupy the Oregon Country and to peacefully coexist.  </a:t>
            </a:r>
            <a:endParaRPr lang="en-US" dirty="0"/>
          </a:p>
        </p:txBody>
      </p:sp>
      <p:sp>
        <p:nvSpPr>
          <p:cNvPr id="13" name="Content Placeholder 12"/>
          <p:cNvSpPr>
            <a:spLocks noGrp="1"/>
          </p:cNvSpPr>
          <p:nvPr>
            <p:ph sz="half" idx="1"/>
          </p:nvPr>
        </p:nvSpPr>
        <p:spPr>
          <a:xfrm>
            <a:off x="457200" y="2133600"/>
            <a:ext cx="8153400" cy="4267200"/>
          </a:xfrm>
        </p:spPr>
        <p:txBody>
          <a:bodyPr>
            <a:normAutofit fontScale="92500" lnSpcReduction="20000"/>
          </a:bodyPr>
          <a:lstStyle/>
          <a:p>
            <a:r>
              <a:rPr lang="en-US" dirty="0" smtClean="0">
                <a:solidFill>
                  <a:schemeClr val="accent5">
                    <a:lumMod val="50000"/>
                  </a:schemeClr>
                </a:solidFill>
              </a:rPr>
              <a:t>After the War of 1812, the United States sought to normalize relations with Great Britain. </a:t>
            </a:r>
          </a:p>
          <a:p>
            <a:r>
              <a:rPr lang="en-US" dirty="0" smtClean="0">
                <a:solidFill>
                  <a:schemeClr val="accent5">
                    <a:lumMod val="50000"/>
                  </a:schemeClr>
                </a:solidFill>
              </a:rPr>
              <a:t>The Rush-</a:t>
            </a:r>
            <a:r>
              <a:rPr lang="en-US" dirty="0" err="1" smtClean="0">
                <a:solidFill>
                  <a:schemeClr val="accent5">
                    <a:lumMod val="50000"/>
                  </a:schemeClr>
                </a:solidFill>
              </a:rPr>
              <a:t>Bagot</a:t>
            </a:r>
            <a:r>
              <a:rPr lang="en-US" dirty="0" smtClean="0">
                <a:solidFill>
                  <a:schemeClr val="accent5">
                    <a:lumMod val="50000"/>
                  </a:schemeClr>
                </a:solidFill>
              </a:rPr>
              <a:t> Treaty of 1817 demilitarized the Great Lakes Region.</a:t>
            </a:r>
          </a:p>
          <a:p>
            <a:r>
              <a:rPr lang="en-US" dirty="0" smtClean="0">
                <a:solidFill>
                  <a:schemeClr val="accent5">
                    <a:lumMod val="50000"/>
                  </a:schemeClr>
                </a:solidFill>
              </a:rPr>
              <a:t>The Convention of 1818 set the 49</a:t>
            </a:r>
            <a:r>
              <a:rPr lang="en-US" baseline="30000" dirty="0" smtClean="0">
                <a:solidFill>
                  <a:schemeClr val="accent5">
                    <a:lumMod val="50000"/>
                  </a:schemeClr>
                </a:solidFill>
              </a:rPr>
              <a:t>th</a:t>
            </a:r>
            <a:r>
              <a:rPr lang="en-US" dirty="0" smtClean="0">
                <a:solidFill>
                  <a:schemeClr val="accent5">
                    <a:lumMod val="50000"/>
                  </a:schemeClr>
                </a:solidFill>
              </a:rPr>
              <a:t> Meridian as a boundary between the United States and Canada, and resolved that Americans and Englishmen would peacefully coexist in the Oregon Territory</a:t>
            </a:r>
            <a:r>
              <a:rPr lang="en-US" dirty="0" smtClean="0">
                <a:solidFill>
                  <a:schemeClr val="accent5">
                    <a:lumMod val="50000"/>
                  </a:schemeClr>
                </a:solidFill>
              </a:rPr>
              <a:t>.</a:t>
            </a:r>
          </a:p>
          <a:p>
            <a:pPr marL="82296" indent="0">
              <a:lnSpc>
                <a:spcPct val="170000"/>
              </a:lnSpc>
              <a:buNone/>
            </a:pPr>
            <a:r>
              <a:rPr lang="en-US" sz="1500" dirty="0" smtClean="0"/>
              <a:t>As more an more land opened up in the West, Eastern Americans grappled with the question of what economic system would be brought forward to the West – and into the future. </a:t>
            </a:r>
            <a:endParaRPr lang="en-US" sz="1500" dirty="0"/>
          </a:p>
        </p:txBody>
      </p:sp>
    </p:spTree>
    <p:extLst>
      <p:ext uri="{BB962C8B-B14F-4D97-AF65-F5344CB8AC3E}">
        <p14:creationId xmlns:p14="http://schemas.microsoft.com/office/powerpoint/2010/main" val="3265466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Missouri Compromise</a:t>
            </a:r>
            <a:endParaRPr lang="en-US" dirty="0"/>
          </a:p>
        </p:txBody>
      </p:sp>
      <p:sp>
        <p:nvSpPr>
          <p:cNvPr id="4" name="Content Placeholder 3"/>
          <p:cNvSpPr>
            <a:spLocks noGrp="1"/>
          </p:cNvSpPr>
          <p:nvPr>
            <p:ph sz="half" idx="1"/>
          </p:nvPr>
        </p:nvSpPr>
        <p:spPr>
          <a:xfrm>
            <a:off x="1066800" y="1524000"/>
            <a:ext cx="2819400" cy="5181600"/>
          </a:xfrm>
        </p:spPr>
        <p:txBody>
          <a:bodyPr>
            <a:normAutofit fontScale="55000" lnSpcReduction="20000"/>
          </a:bodyPr>
          <a:lstStyle/>
          <a:p>
            <a:pPr marL="82296" indent="0">
              <a:buNone/>
            </a:pPr>
            <a:r>
              <a:rPr lang="en-US" dirty="0" smtClean="0"/>
              <a:t>When Missouri applied for statehood in 1820, many Americans feared that the United States Senate would shift to favor slaveholding states.  In order to maintain a balance of power between slaveholding states and free states, the Missouri Compromise was negotiated.   It consisted of three aspects: </a:t>
            </a:r>
          </a:p>
          <a:p>
            <a:pPr marL="596646" indent="-514350">
              <a:buAutoNum type="arabicPeriod"/>
            </a:pPr>
            <a:r>
              <a:rPr lang="en-US" b="1" dirty="0" smtClean="0">
                <a:solidFill>
                  <a:schemeClr val="accent5">
                    <a:lumMod val="50000"/>
                  </a:schemeClr>
                </a:solidFill>
              </a:rPr>
              <a:t>Maine would enter the Union as a free state in 1820. </a:t>
            </a:r>
          </a:p>
          <a:p>
            <a:pPr marL="596646" indent="-514350">
              <a:buAutoNum type="arabicPeriod"/>
            </a:pPr>
            <a:r>
              <a:rPr lang="en-US" b="1" dirty="0" smtClean="0">
                <a:solidFill>
                  <a:schemeClr val="accent5">
                    <a:lumMod val="50000"/>
                  </a:schemeClr>
                </a:solidFill>
              </a:rPr>
              <a:t>Missouri would enter the Union as a slave state in 1821. </a:t>
            </a:r>
          </a:p>
          <a:p>
            <a:pPr marL="596646" indent="-514350">
              <a:buAutoNum type="arabicPeriod"/>
            </a:pPr>
            <a:r>
              <a:rPr lang="en-US" b="1" dirty="0" smtClean="0">
                <a:solidFill>
                  <a:schemeClr val="accent5">
                    <a:lumMod val="50000"/>
                  </a:schemeClr>
                </a:solidFill>
              </a:rPr>
              <a:t>A line from the southernmost border of Missouri, at 36˚ 30’, would be created.  To the south of the line, slavery would be permitted.  North of the line, it would not be permitted. </a:t>
            </a:r>
            <a:endParaRPr lang="en-US" b="1" dirty="0">
              <a:solidFill>
                <a:schemeClr val="accent5">
                  <a:lumMod val="50000"/>
                </a:schemeClr>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2383758"/>
            <a:ext cx="4972050" cy="2944558"/>
          </a:xfrm>
        </p:spPr>
      </p:pic>
    </p:spTree>
    <p:extLst>
      <p:ext uri="{BB962C8B-B14F-4D97-AF65-F5344CB8AC3E}">
        <p14:creationId xmlns:p14="http://schemas.microsoft.com/office/powerpoint/2010/main" val="3978900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Denmark Vesey’s Revolt</a:t>
            </a:r>
            <a:endParaRPr lang="en-US" dirty="0"/>
          </a:p>
        </p:txBody>
      </p:sp>
      <p:sp>
        <p:nvSpPr>
          <p:cNvPr id="4" name="Content Placeholder 3"/>
          <p:cNvSpPr>
            <a:spLocks noGrp="1"/>
          </p:cNvSpPr>
          <p:nvPr>
            <p:ph sz="half" idx="1"/>
          </p:nvPr>
        </p:nvSpPr>
        <p:spPr>
          <a:xfrm>
            <a:off x="1066800" y="1524000"/>
            <a:ext cx="2209800" cy="4663440"/>
          </a:xfrm>
        </p:spPr>
        <p:txBody>
          <a:bodyPr>
            <a:normAutofit fontScale="55000" lnSpcReduction="20000"/>
          </a:bodyPr>
          <a:lstStyle/>
          <a:p>
            <a:pPr marL="82296" indent="0">
              <a:buNone/>
            </a:pPr>
            <a:r>
              <a:rPr lang="en-US" dirty="0"/>
              <a:t>Denmark Vesey was a free black who lived in Charleston, South Carolina.  He was well versed in Christian theology and his anti-slavery exhortations had whites in the city concerned enough to shut down his ministry.  Vesey began to organize an armed insurrection in response – even recruiting whites to aid his efforts, but he was discovered before the plot was put into motion.  In the end, over 100 slaves, free blacks and conspirators were arrested – and 35, including Vesey, were put to death in Charleston. </a:t>
            </a:r>
          </a:p>
          <a:p>
            <a:pPr marL="82296" indent="0">
              <a:buNone/>
            </a:pP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76600" y="1447800"/>
            <a:ext cx="5657850" cy="4474508"/>
          </a:xfrm>
        </p:spPr>
      </p:pic>
    </p:spTree>
    <p:extLst>
      <p:ext uri="{BB962C8B-B14F-4D97-AF65-F5344CB8AC3E}">
        <p14:creationId xmlns:p14="http://schemas.microsoft.com/office/powerpoint/2010/main" val="1475302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1371600"/>
            <a:ext cx="4953000" cy="3717368"/>
          </a:xfrm>
        </p:spPr>
      </p:pic>
      <p:sp>
        <p:nvSpPr>
          <p:cNvPr id="5" name="Rounded Rectangle 4"/>
          <p:cNvSpPr/>
          <p:nvPr/>
        </p:nvSpPr>
        <p:spPr>
          <a:xfrm>
            <a:off x="1219200" y="4572000"/>
            <a:ext cx="7467600" cy="16764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The Monroe Doctrine was articulated in December of 1823.  James Monroe declared that the entire Western Hemisphere – North America, South America, the Caribbean, and Latin America – was off limits to European nations for future colonization.  To a large extent, the United States issued the policy in order to claim the Western Hemisphere as our own sphere of influence.  Monroe’s major concern at the time was, surprisingly, Oregon. </a:t>
            </a:r>
            <a:endParaRPr lang="en-US" dirty="0"/>
          </a:p>
        </p:txBody>
      </p:sp>
    </p:spTree>
    <p:extLst>
      <p:ext uri="{BB962C8B-B14F-4D97-AF65-F5344CB8AC3E}">
        <p14:creationId xmlns:p14="http://schemas.microsoft.com/office/powerpoint/2010/main" val="2839733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David Walker’s Appeal, 1829</a:t>
            </a:r>
            <a:endParaRPr lang="en-US" dirty="0"/>
          </a:p>
        </p:txBody>
      </p:sp>
      <p:sp>
        <p:nvSpPr>
          <p:cNvPr id="4" name="Content Placeholder 3"/>
          <p:cNvSpPr>
            <a:spLocks noGrp="1"/>
          </p:cNvSpPr>
          <p:nvPr>
            <p:ph sz="half" idx="1"/>
          </p:nvPr>
        </p:nvSpPr>
        <p:spPr>
          <a:xfrm>
            <a:off x="990600" y="1524000"/>
            <a:ext cx="2514600" cy="5029200"/>
          </a:xfrm>
        </p:spPr>
        <p:txBody>
          <a:bodyPr>
            <a:normAutofit fontScale="62500" lnSpcReduction="20000"/>
          </a:bodyPr>
          <a:lstStyle/>
          <a:p>
            <a:pPr marL="82296" indent="0">
              <a:buNone/>
            </a:pPr>
            <a:r>
              <a:rPr lang="en-US" dirty="0" smtClean="0"/>
              <a:t>The first abolitionist appeal directed towards African-Americans was David Walker’s appeal in 1829.  It was radical abolitionism in its most threatening form.  Walker called enslaved African-Americans to arms, and advocated for violence.  Declaring that slavery was perpetuated by violence – and that the state of slavery was a state of war, </a:t>
            </a:r>
            <a:r>
              <a:rPr lang="en-US" dirty="0"/>
              <a:t>he advised, “believe this, that it is no more harm for you to kill a man who is trying to kill you, than it is for you to take a drink of water when thirsty."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609126"/>
            <a:ext cx="5505450" cy="4493823"/>
          </a:xfrm>
        </p:spPr>
      </p:pic>
    </p:spTree>
    <p:extLst>
      <p:ext uri="{BB962C8B-B14F-4D97-AF65-F5344CB8AC3E}">
        <p14:creationId xmlns:p14="http://schemas.microsoft.com/office/powerpoint/2010/main" val="655391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 Turner’s Rebellion</a:t>
            </a:r>
            <a:endParaRPr lang="en-US" dirty="0"/>
          </a:p>
        </p:txBody>
      </p:sp>
      <p:sp>
        <p:nvSpPr>
          <p:cNvPr id="5" name="Content Placeholder 4"/>
          <p:cNvSpPr>
            <a:spLocks noGrp="1"/>
          </p:cNvSpPr>
          <p:nvPr>
            <p:ph sz="half" idx="1"/>
          </p:nvPr>
        </p:nvSpPr>
        <p:spPr>
          <a:xfrm>
            <a:off x="990600" y="1447800"/>
            <a:ext cx="2895600" cy="4663440"/>
          </a:xfrm>
        </p:spPr>
        <p:txBody>
          <a:bodyPr>
            <a:normAutofit fontScale="55000" lnSpcReduction="20000"/>
          </a:bodyPr>
          <a:lstStyle/>
          <a:p>
            <a:pPr marL="82296" indent="0">
              <a:buNone/>
            </a:pPr>
            <a:r>
              <a:rPr lang="en-US" dirty="0" smtClean="0"/>
              <a:t>In 1830, Nat Turner – believing he had been called to arms by God – and a group of his followers, began the largest slave revolt in all American History.  Fifty-five whites would eventually be put to death, and Nat Turner would remain on the lam for over a month, leaving the state of Virginia in a state of sheer panic.  When he was captured, Turner was hanged, and then skinned.  Over two-hundred slaves – virtually anyone who had ever spoken to Turner regarding the planning and execution of the revolt – would be put to death.   What made Turner lash out so violently?  Many historians postulate that the “new Middle Passage” – selling slaves to the Southwest, caused anxiety which turned into violence.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86200" y="1752600"/>
            <a:ext cx="4972050" cy="3729037"/>
          </a:xfrm>
        </p:spPr>
      </p:pic>
    </p:spTree>
    <p:extLst>
      <p:ext uri="{BB962C8B-B14F-4D97-AF65-F5344CB8AC3E}">
        <p14:creationId xmlns:p14="http://schemas.microsoft.com/office/powerpoint/2010/main" val="35533246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716280"/>
          </a:xfrm>
        </p:spPr>
        <p:txBody>
          <a:bodyPr>
            <a:normAutofit fontScale="90000"/>
          </a:bodyPr>
          <a:lstStyle/>
          <a:p>
            <a:r>
              <a:rPr lang="en-US" i="1" u="sng" dirty="0" smtClean="0"/>
              <a:t>The Liberator</a:t>
            </a:r>
            <a:r>
              <a:rPr lang="en-US" dirty="0" smtClean="0"/>
              <a:t>, William Lloyd Garrison</a:t>
            </a:r>
            <a:endParaRPr lang="en-US" dirty="0"/>
          </a:p>
        </p:txBody>
      </p:sp>
      <p:sp>
        <p:nvSpPr>
          <p:cNvPr id="4" name="Content Placeholder 3"/>
          <p:cNvSpPr>
            <a:spLocks noGrp="1"/>
          </p:cNvSpPr>
          <p:nvPr>
            <p:ph sz="half" idx="1"/>
          </p:nvPr>
        </p:nvSpPr>
        <p:spPr>
          <a:xfrm>
            <a:off x="1066800" y="1066800"/>
            <a:ext cx="4724400" cy="5120640"/>
          </a:xfrm>
        </p:spPr>
        <p:txBody>
          <a:bodyPr>
            <a:normAutofit lnSpcReduction="10000"/>
          </a:bodyPr>
          <a:lstStyle/>
          <a:p>
            <a:pPr marL="0" lvl="0" indent="0">
              <a:spcBef>
                <a:spcPct val="20000"/>
              </a:spcBef>
              <a:buClr>
                <a:srgbClr val="F0A22E"/>
              </a:buClr>
              <a:buSzPct val="70000"/>
              <a:buNone/>
            </a:pPr>
            <a:r>
              <a:rPr lang="en-US" sz="1400" dirty="0">
                <a:solidFill>
                  <a:srgbClr val="4E3B30"/>
                </a:solidFill>
                <a:latin typeface="Nyala" pitchFamily="2" charset="0"/>
              </a:rPr>
              <a:t>The manumission of slaves had begun in Northern states during the early 19</a:t>
            </a:r>
            <a:r>
              <a:rPr lang="en-US" sz="1400" baseline="30000" dirty="0">
                <a:solidFill>
                  <a:srgbClr val="4E3B30"/>
                </a:solidFill>
                <a:latin typeface="Nyala" pitchFamily="2" charset="0"/>
              </a:rPr>
              <a:t>th</a:t>
            </a:r>
            <a:r>
              <a:rPr lang="en-US" sz="1400" dirty="0">
                <a:solidFill>
                  <a:srgbClr val="4E3B30"/>
                </a:solidFill>
                <a:latin typeface="Nyala" pitchFamily="2" charset="0"/>
              </a:rPr>
              <a:t> Century.  In states like New York, slaves were bound to their owners for a certain number of years, and then emancipated.  By the 1820s, slavery was virtually non-existent in the North.  It was in this period that a movement towards abolitionism became more pronounced in the United States.  William Lloyd Garrison’s </a:t>
            </a:r>
            <a:r>
              <a:rPr lang="en-US" sz="1400" i="1" u="sng" dirty="0">
                <a:solidFill>
                  <a:srgbClr val="4E3B30"/>
                </a:solidFill>
                <a:latin typeface="Nyala" pitchFamily="2" charset="0"/>
              </a:rPr>
              <a:t>The Liberator </a:t>
            </a:r>
            <a:r>
              <a:rPr lang="en-US" sz="1400" dirty="0">
                <a:solidFill>
                  <a:srgbClr val="4E3B30"/>
                </a:solidFill>
                <a:latin typeface="Nyala" pitchFamily="2" charset="0"/>
              </a:rPr>
              <a:t>declared in it’s first edition, </a:t>
            </a:r>
          </a:p>
          <a:p>
            <a:pPr marL="0" lvl="0" indent="0">
              <a:spcBef>
                <a:spcPct val="20000"/>
              </a:spcBef>
              <a:buClr>
                <a:srgbClr val="F0A22E"/>
              </a:buClr>
              <a:buSzPct val="70000"/>
              <a:buNone/>
            </a:pPr>
            <a:r>
              <a:rPr lang="en-US" sz="1400" dirty="0">
                <a:solidFill>
                  <a:prstClr val="black"/>
                </a:solidFill>
                <a:latin typeface="Nyala" pitchFamily="2" charset="0"/>
              </a:rPr>
              <a:t>“</a:t>
            </a:r>
            <a:r>
              <a:rPr lang="en-US" sz="2000" dirty="0">
                <a:solidFill>
                  <a:prstClr val="black"/>
                </a:solidFill>
                <a:latin typeface="Nyala" pitchFamily="2" charset="0"/>
              </a:rPr>
              <a:t>On this subject [slavery], I do not wish to think, or to speak, or write, with moderation. No! No! Tell a man whose house is on fire to give a moderate alarm; tell him to moderately rescue his wife from the hands of the ravisher; tell the mother to gradually extricate her babe from the fire into which it has fallen; – but urge me not to use moderation in a cause like the present. I am in earnest – I will not equivocate – I will not excuse – I will not retreat a single inch – AND I WILL BE HEARD.”</a:t>
            </a:r>
          </a:p>
          <a:p>
            <a:pPr marL="82296" indent="0">
              <a:buNone/>
            </a:pPr>
            <a:endParaRPr lang="en-US" dirty="0"/>
          </a:p>
        </p:txBody>
      </p:sp>
      <p:pic>
        <p:nvPicPr>
          <p:cNvPr id="6"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867400" y="1143000"/>
            <a:ext cx="3036825" cy="4648200"/>
          </a:xfrm>
        </p:spPr>
      </p:pic>
    </p:spTree>
    <p:extLst>
      <p:ext uri="{BB962C8B-B14F-4D97-AF65-F5344CB8AC3E}">
        <p14:creationId xmlns:p14="http://schemas.microsoft.com/office/powerpoint/2010/main" val="2790119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War for Independence</a:t>
            </a:r>
            <a:endParaRPr lang="en-US" dirty="0"/>
          </a:p>
        </p:txBody>
      </p:sp>
      <p:sp>
        <p:nvSpPr>
          <p:cNvPr id="4" name="Content Placeholder 3"/>
          <p:cNvSpPr>
            <a:spLocks noGrp="1"/>
          </p:cNvSpPr>
          <p:nvPr>
            <p:ph sz="half" idx="1"/>
          </p:nvPr>
        </p:nvSpPr>
        <p:spPr>
          <a:xfrm>
            <a:off x="1143000" y="1600200"/>
            <a:ext cx="2438400" cy="4495800"/>
          </a:xfrm>
        </p:spPr>
        <p:txBody>
          <a:bodyPr>
            <a:normAutofit fontScale="47500" lnSpcReduction="20000"/>
          </a:bodyPr>
          <a:lstStyle/>
          <a:p>
            <a:pPr marL="82296" indent="0">
              <a:buNone/>
            </a:pPr>
            <a:r>
              <a:rPr lang="en-US" dirty="0" smtClean="0"/>
              <a:t>In the early 1820s, Stephen F. Austin brought close to 300 families to the northernmost province of Mexico, </a:t>
            </a:r>
            <a:r>
              <a:rPr lang="en-US" dirty="0" err="1" smtClean="0"/>
              <a:t>Tejas</a:t>
            </a:r>
            <a:r>
              <a:rPr lang="en-US" dirty="0" smtClean="0"/>
              <a:t>.  They had promised to remain loyal to Mexico, to convert to the Catholic faith, and not to continue the practice of slavery.  They kept none of those promises, and in the middle 1830s, found themselves at war against Santa Anna, a reactionary president and military leader.  After the battles of the Alamo and Goliad – merciless defeats of the Texas Army – the prospects for independence appeared bleak.  But at the Battle of San Jacinto, Sam Houston defeated Santa Anna’s army, captured the leader of the nation, and coerced him into signing a treaty granting Texas it’s independence with the Rio Grande River as the border between the two nations.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35180" y="1632821"/>
            <a:ext cx="5356420" cy="3548779"/>
          </a:xfrm>
        </p:spPr>
      </p:pic>
    </p:spTree>
    <p:extLst>
      <p:ext uri="{BB962C8B-B14F-4D97-AF65-F5344CB8AC3E}">
        <p14:creationId xmlns:p14="http://schemas.microsoft.com/office/powerpoint/2010/main" val="3349459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714488" cy="639762"/>
          </a:xfrm>
        </p:spPr>
        <p:txBody>
          <a:bodyPr>
            <a:normAutofit fontScale="90000"/>
          </a:bodyPr>
          <a:lstStyle/>
          <a:p>
            <a:r>
              <a:rPr lang="en-US" u="sng" dirty="0" smtClean="0">
                <a:solidFill>
                  <a:schemeClr val="tx2"/>
                </a:solidFill>
              </a:rPr>
              <a:t>The Prelude</a:t>
            </a:r>
            <a:endParaRPr lang="en-US" u="sng" dirty="0">
              <a:solidFill>
                <a:schemeClr val="tx2"/>
              </a:solidFill>
            </a:endParaRPr>
          </a:p>
        </p:txBody>
      </p:sp>
      <p:sp>
        <p:nvSpPr>
          <p:cNvPr id="3" name="Content Placeholder 2"/>
          <p:cNvSpPr>
            <a:spLocks noGrp="1"/>
          </p:cNvSpPr>
          <p:nvPr>
            <p:ph idx="1"/>
          </p:nvPr>
        </p:nvSpPr>
        <p:spPr>
          <a:xfrm>
            <a:off x="1066800" y="914400"/>
            <a:ext cx="8001000" cy="5334000"/>
          </a:xfrm>
        </p:spPr>
        <p:txBody>
          <a:bodyPr>
            <a:normAutofit fontScale="85000" lnSpcReduction="10000"/>
          </a:bodyPr>
          <a:lstStyle/>
          <a:p>
            <a:pPr marL="82296" indent="0">
              <a:buNone/>
            </a:pPr>
            <a:r>
              <a:rPr lang="en-US" dirty="0" smtClean="0"/>
              <a:t>Before the Civil War began, only a handful of radical abolitionists declared their intention to ban slavery in the Southern States.  There was no intention to end slavery in the South, even within the Republican Party: the free-soil party. The most important point of contention was this: </a:t>
            </a:r>
          </a:p>
          <a:p>
            <a:pPr marL="82296" indent="0" algn="ctr">
              <a:buNone/>
            </a:pPr>
            <a:r>
              <a:rPr lang="en-US" b="1" i="1" u="sng" dirty="0" smtClean="0">
                <a:solidFill>
                  <a:schemeClr val="tx2"/>
                </a:solidFill>
              </a:rPr>
              <a:t>Would slavery be allowed in the West?  </a:t>
            </a:r>
          </a:p>
          <a:p>
            <a:pPr marL="82296" indent="0">
              <a:buNone/>
            </a:pPr>
            <a:r>
              <a:rPr lang="en-US" dirty="0" smtClean="0"/>
              <a:t>There were virtually no slaves in the West.  Very few pioneers brought enslaved people to the West.  Any policy defining the limits of slavery in the West would influence only a few hundred people.  And yet 625,000 Americans would die over the course of a bloody Civil War to determine the future of slavery in America. </a:t>
            </a:r>
            <a:endParaRPr lang="en-US" dirty="0"/>
          </a:p>
        </p:txBody>
      </p:sp>
    </p:spTree>
    <p:extLst>
      <p:ext uri="{BB962C8B-B14F-4D97-AF65-F5344CB8AC3E}">
        <p14:creationId xmlns:p14="http://schemas.microsoft.com/office/powerpoint/2010/main" val="28279077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Debate over Annexation</a:t>
            </a:r>
            <a:endParaRPr lang="en-US" dirty="0"/>
          </a:p>
        </p:txBody>
      </p:sp>
      <p:sp>
        <p:nvSpPr>
          <p:cNvPr id="4" name="Content Placeholder 3"/>
          <p:cNvSpPr>
            <a:spLocks noGrp="1"/>
          </p:cNvSpPr>
          <p:nvPr>
            <p:ph sz="half" idx="1"/>
          </p:nvPr>
        </p:nvSpPr>
        <p:spPr/>
        <p:txBody>
          <a:bodyPr>
            <a:normAutofit fontScale="77500" lnSpcReduction="20000"/>
          </a:bodyPr>
          <a:lstStyle/>
          <a:p>
            <a:pPr marL="82296" indent="0">
              <a:buNone/>
            </a:pPr>
            <a:r>
              <a:rPr lang="en-US" dirty="0" smtClean="0"/>
              <a:t>Once they gained independence, Texans immediately asked to be annexed by the United States.  But they were rebuffed.  Always concerned about the possibility that the slave states would have an advantage in the United States Senate, the powers in Congress refused to annex the state.  They feared that Texas might be divided into three, four, or five slave states due to its expansive size.   Texas would not be annexed until 1845.</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00801" y="1447800"/>
            <a:ext cx="3312261" cy="4419600"/>
          </a:xfrm>
        </p:spPr>
      </p:pic>
    </p:spTree>
    <p:extLst>
      <p:ext uri="{BB962C8B-B14F-4D97-AF65-F5344CB8AC3E}">
        <p14:creationId xmlns:p14="http://schemas.microsoft.com/office/powerpoint/2010/main" val="4278140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James K. Polk and the “Gag Rule”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Meanwhile, the House of Representatives had decided that the debate over slavery had become far too contentious.  James K. Polk, as Speaker of the House, instituted a “Gag Rule” to forbid any abolitionist petitions from being introduced in Congress.  John Quincy Adams – serving as a backbench Congressman after his Presidency – railed against the “Gag Rule” in spite of Polk’s defiant posture.   Polk would become President himself in the 1844 Election. </a:t>
            </a:r>
            <a:endParaRPr lang="en-US" dirty="0"/>
          </a:p>
        </p:txBody>
      </p:sp>
      <p:pic>
        <p:nvPicPr>
          <p:cNvPr id="5" name="Content Placeholder 4"/>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338762" y="1603375"/>
            <a:ext cx="3533775" cy="4505325"/>
          </a:xfrm>
        </p:spPr>
      </p:pic>
    </p:spTree>
    <p:extLst>
      <p:ext uri="{BB962C8B-B14F-4D97-AF65-F5344CB8AC3E}">
        <p14:creationId xmlns:p14="http://schemas.microsoft.com/office/powerpoint/2010/main" val="21495758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r>
              <a:rPr lang="en-US" dirty="0" smtClean="0"/>
              <a:t>The Mexican-American War</a:t>
            </a:r>
            <a:endParaRPr lang="en-US" dirty="0"/>
          </a:p>
        </p:txBody>
      </p:sp>
      <p:sp>
        <p:nvSpPr>
          <p:cNvPr id="3" name="Content Placeholder 2"/>
          <p:cNvSpPr>
            <a:spLocks noGrp="1"/>
          </p:cNvSpPr>
          <p:nvPr>
            <p:ph idx="1"/>
          </p:nvPr>
        </p:nvSpPr>
        <p:spPr/>
        <p:txBody>
          <a:bodyPr>
            <a:normAutofit fontScale="70000" lnSpcReduction="20000"/>
          </a:bodyPr>
          <a:lstStyle/>
          <a:p>
            <a:pPr marL="82296" indent="0">
              <a:buNone/>
            </a:pPr>
            <a:r>
              <a:rPr lang="en-US" dirty="0" smtClean="0"/>
              <a:t>Once he was nominated as the Democratic Party’s nominee for President, James K. Polk, or “Young Hickory” – a reference to Andrew Jackson, “Old Hickory” – openly postured towards war with both Mexico and England.  He declared his </a:t>
            </a:r>
            <a:r>
              <a:rPr lang="en-US" dirty="0" err="1" smtClean="0"/>
              <a:t>intentioins</a:t>
            </a:r>
            <a:r>
              <a:rPr lang="en-US" dirty="0" smtClean="0"/>
              <a:t> to take both California and the entire Oregon Country, running on the campaign slogan, “Fifty-Four Forty or Fight!” Once the Mexican American War started, it hastily came to an end.  The overmatched Mexican Army was crushed within weeks.  Generals Winfield Scott and Zachary Taylor became heroes.  Meanwhile, anti-imperialist Americans like Abraham Lincoln and the Whig Party argued against the war, declaring it a war of aggression waged to spread slavery into the West. </a:t>
            </a:r>
            <a:r>
              <a:rPr lang="en-US" dirty="0" smtClean="0"/>
              <a:t> Even before the War had begun, anti-slavery partisans like Pennsylvania’s David Wilmot had been arguing that no slaves should be allowed into any territory acquired by the United States by the War.  The Wilmot Proviso, as it was called, was extremely contentious and controversial. </a:t>
            </a:r>
            <a:endParaRPr lang="en-US" dirty="0"/>
          </a:p>
        </p:txBody>
      </p:sp>
    </p:spTree>
    <p:extLst>
      <p:ext uri="{BB962C8B-B14F-4D97-AF65-F5344CB8AC3E}">
        <p14:creationId xmlns:p14="http://schemas.microsoft.com/office/powerpoint/2010/main" val="2483472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Oregon Territory</a:t>
            </a:r>
            <a:endParaRPr lang="en-US" dirty="0"/>
          </a:p>
        </p:txBody>
      </p:sp>
      <p:sp>
        <p:nvSpPr>
          <p:cNvPr id="4" name="Content Placeholder 3"/>
          <p:cNvSpPr>
            <a:spLocks noGrp="1"/>
          </p:cNvSpPr>
          <p:nvPr>
            <p:ph sz="half" idx="1"/>
          </p:nvPr>
        </p:nvSpPr>
        <p:spPr>
          <a:xfrm>
            <a:off x="1066800" y="1524000"/>
            <a:ext cx="3276600" cy="4953000"/>
          </a:xfrm>
        </p:spPr>
        <p:txBody>
          <a:bodyPr>
            <a:normAutofit fontScale="70000" lnSpcReduction="20000"/>
          </a:bodyPr>
          <a:lstStyle/>
          <a:p>
            <a:pPr marL="82296" indent="0">
              <a:buNone/>
            </a:pPr>
            <a:r>
              <a:rPr lang="en-US" dirty="0" smtClean="0"/>
              <a:t>When he ran for President, James Polk insisted that he would declare war on England to take over the entire Oregon Country.  His campaign slogan?</a:t>
            </a:r>
          </a:p>
          <a:p>
            <a:pPr marL="82296" indent="0">
              <a:buNone/>
            </a:pPr>
            <a:r>
              <a:rPr lang="en-US" b="1" i="1" u="sng" dirty="0" smtClean="0">
                <a:solidFill>
                  <a:schemeClr val="accent5">
                    <a:lumMod val="50000"/>
                  </a:schemeClr>
                </a:solidFill>
              </a:rPr>
              <a:t>“Fifty-Four Forty or Fight!”  </a:t>
            </a:r>
          </a:p>
          <a:p>
            <a:pPr marL="82296" indent="0">
              <a:buNone/>
            </a:pPr>
            <a:r>
              <a:rPr lang="en-US" dirty="0" smtClean="0"/>
              <a:t>In 1846, facing a two front war against both England and Mexico – simultaneously – he opted to negotiate with the more formidable English.  The United States took most of the territory to the South of the 49º N latitude line; England got the territory to the North and Vancouver Island.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267200" y="1600200"/>
            <a:ext cx="4281004" cy="3886200"/>
          </a:xfrm>
        </p:spPr>
      </p:pic>
    </p:spTree>
    <p:extLst>
      <p:ext uri="{BB962C8B-B14F-4D97-AF65-F5344CB8AC3E}">
        <p14:creationId xmlns:p14="http://schemas.microsoft.com/office/powerpoint/2010/main" val="827111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Cession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143000"/>
            <a:ext cx="6181030" cy="4800600"/>
          </a:xfrm>
        </p:spPr>
      </p:pic>
      <p:sp>
        <p:nvSpPr>
          <p:cNvPr id="5" name="Rounded Rectangle 4"/>
          <p:cNvSpPr/>
          <p:nvPr/>
        </p:nvSpPr>
        <p:spPr>
          <a:xfrm>
            <a:off x="990600" y="5670468"/>
            <a:ext cx="8077200" cy="9906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The United States forced Mexico to cede most of their land in the Southwest, paying approximately $20 Million to take the territory.  Later, in 1853, the US would buy the Gadsden Purchase as well – just for the railroad right of ways.   </a:t>
            </a:r>
            <a:endParaRPr lang="en-US" dirty="0"/>
          </a:p>
        </p:txBody>
      </p:sp>
    </p:spTree>
    <p:extLst>
      <p:ext uri="{BB962C8B-B14F-4D97-AF65-F5344CB8AC3E}">
        <p14:creationId xmlns:p14="http://schemas.microsoft.com/office/powerpoint/2010/main" val="13995957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California</a:t>
            </a:r>
            <a:endParaRPr lang="en-US" dirty="0"/>
          </a:p>
        </p:txBody>
      </p:sp>
      <p:sp>
        <p:nvSpPr>
          <p:cNvPr id="7" name="Text Placeholder 6"/>
          <p:cNvSpPr>
            <a:spLocks noGrp="1"/>
          </p:cNvSpPr>
          <p:nvPr>
            <p:ph type="body" idx="2"/>
          </p:nvPr>
        </p:nvSpPr>
        <p:spPr>
          <a:xfrm>
            <a:off x="457200" y="1406964"/>
            <a:ext cx="7696200" cy="698500"/>
          </a:xfrm>
        </p:spPr>
        <p:txBody>
          <a:bodyPr>
            <a:normAutofit lnSpcReduction="10000"/>
          </a:bodyPr>
          <a:lstStyle/>
          <a:p>
            <a:r>
              <a:rPr lang="en-US" dirty="0" smtClean="0"/>
              <a:t>After taking the territory by force as a result of the Treaty of Guadalupe-Hidalgo, Americans in the state almost immediately discovered gold.  The 49ers came forth en masse and rapidly.  By the year 1850,  California had applied for statehood as a free state, and another major Compromise was in the works. </a:t>
            </a:r>
            <a:endParaRPr lang="en-US"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13499" y="2133600"/>
            <a:ext cx="6240802" cy="3992563"/>
          </a:xfrm>
        </p:spPr>
      </p:pic>
    </p:spTree>
    <p:extLst>
      <p:ext uri="{BB962C8B-B14F-4D97-AF65-F5344CB8AC3E}">
        <p14:creationId xmlns:p14="http://schemas.microsoft.com/office/powerpoint/2010/main" val="26600349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Compromise of 1850</a:t>
            </a:r>
            <a:endParaRPr lang="en-US" dirty="0"/>
          </a:p>
        </p:txBody>
      </p:sp>
      <p:sp>
        <p:nvSpPr>
          <p:cNvPr id="3" name="Content Placeholder 2"/>
          <p:cNvSpPr>
            <a:spLocks noGrp="1"/>
          </p:cNvSpPr>
          <p:nvPr>
            <p:ph idx="1"/>
          </p:nvPr>
        </p:nvSpPr>
        <p:spPr>
          <a:xfrm>
            <a:off x="1143000" y="1447800"/>
            <a:ext cx="7790688" cy="5181600"/>
          </a:xfrm>
        </p:spPr>
        <p:txBody>
          <a:bodyPr>
            <a:normAutofit fontScale="77500" lnSpcReduction="20000"/>
          </a:bodyPr>
          <a:lstStyle/>
          <a:p>
            <a:pPr marL="82296" indent="0">
              <a:buNone/>
            </a:pPr>
            <a:r>
              <a:rPr lang="en-US" dirty="0" smtClean="0"/>
              <a:t>The Compromise of 1850 was not much of a compromise at all for the Southern States: </a:t>
            </a:r>
          </a:p>
          <a:p>
            <a:pPr marL="596646" indent="-514350">
              <a:buFont typeface="+mj-lt"/>
              <a:buAutoNum type="arabicPeriod"/>
            </a:pPr>
            <a:r>
              <a:rPr lang="en-US" dirty="0" smtClean="0"/>
              <a:t>California entered the Union as a free state. </a:t>
            </a:r>
          </a:p>
          <a:p>
            <a:pPr marL="596646" indent="-514350">
              <a:buFont typeface="+mj-lt"/>
              <a:buAutoNum type="arabicPeriod"/>
            </a:pPr>
            <a:r>
              <a:rPr lang="en-US" dirty="0" smtClean="0"/>
              <a:t>The slave trade would be abolished in Washington, D.C. </a:t>
            </a:r>
          </a:p>
          <a:p>
            <a:pPr marL="596646" indent="-514350">
              <a:buFont typeface="+mj-lt"/>
              <a:buAutoNum type="arabicPeriod"/>
            </a:pPr>
            <a:r>
              <a:rPr lang="en-US" dirty="0" smtClean="0"/>
              <a:t>Texas gave up territory in the New Mexico region, in exchange for the US governments assumption of its debt. </a:t>
            </a:r>
          </a:p>
          <a:p>
            <a:pPr marL="596646" indent="-514350">
              <a:buFont typeface="+mj-lt"/>
              <a:buAutoNum type="arabicPeriod"/>
            </a:pPr>
            <a:r>
              <a:rPr lang="en-US" dirty="0" smtClean="0"/>
              <a:t>Popular sovereignty would be used in order to determine the slavery issue in the Western territories –  Utah and New Mexico - regardless of the previous agreement under the Missouri Compromise of 1820. </a:t>
            </a:r>
          </a:p>
          <a:p>
            <a:pPr marL="596646" indent="-514350">
              <a:buFont typeface="+mj-lt"/>
              <a:buAutoNum type="arabicPeriod"/>
            </a:pPr>
            <a:r>
              <a:rPr lang="en-US" dirty="0" smtClean="0"/>
              <a:t>The Fugitive Slave Law would be strictly enforced, and Northerners would be required to participate in the execution of the law. </a:t>
            </a:r>
            <a:endParaRPr lang="en-US" dirty="0"/>
          </a:p>
        </p:txBody>
      </p:sp>
    </p:spTree>
    <p:extLst>
      <p:ext uri="{BB962C8B-B14F-4D97-AF65-F5344CB8AC3E}">
        <p14:creationId xmlns:p14="http://schemas.microsoft.com/office/powerpoint/2010/main" val="443580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1066800"/>
            <a:ext cx="3067496" cy="609600"/>
          </a:xfrm>
        </p:spPr>
        <p:txBody>
          <a:bodyPr/>
          <a:lstStyle/>
          <a:p>
            <a:r>
              <a:rPr lang="en-US" dirty="0" smtClean="0"/>
              <a:t>Harriet Beecher Stowe</a:t>
            </a:r>
            <a:endParaRPr lang="en-US" dirty="0"/>
          </a:p>
        </p:txBody>
      </p:sp>
      <p:sp>
        <p:nvSpPr>
          <p:cNvPr id="5" name="Text Placeholder 4"/>
          <p:cNvSpPr>
            <a:spLocks noGrp="1"/>
          </p:cNvSpPr>
          <p:nvPr>
            <p:ph type="body" sz="half" idx="2"/>
          </p:nvPr>
        </p:nvSpPr>
        <p:spPr/>
        <p:txBody>
          <a:bodyPr/>
          <a:lstStyle/>
          <a:p>
            <a:r>
              <a:rPr lang="en-US" dirty="0" smtClean="0"/>
              <a:t>Abraham Lincoln once called her the “little lady that started this great war” during the Civil War.  The book she wrote, </a:t>
            </a:r>
            <a:r>
              <a:rPr lang="en-US" i="1" u="sng" dirty="0" smtClean="0"/>
              <a:t>Uncle Tom’s Cabin</a:t>
            </a:r>
            <a:r>
              <a:rPr lang="en-US" dirty="0" smtClean="0"/>
              <a:t>, did much to polarize the nation. </a:t>
            </a:r>
            <a:endParaRPr lang="en-US" dirty="0"/>
          </a:p>
        </p:txBody>
      </p:sp>
      <p:pic>
        <p:nvPicPr>
          <p:cNvPr id="13" name="Picture Placeholder 12"/>
          <p:cNvPicPr>
            <a:picLocks noGrp="1" noChangeAspect="1"/>
          </p:cNvPicPr>
          <p:nvPr>
            <p:ph type="pic" idx="1"/>
          </p:nvPr>
        </p:nvPicPr>
        <p:blipFill>
          <a:blip r:embed="rId2">
            <a:extLst>
              <a:ext uri="{28A0092B-C50C-407E-A947-70E740481C1C}">
                <a14:useLocalDpi xmlns:a14="http://schemas.microsoft.com/office/drawing/2010/main" val="0"/>
              </a:ext>
            </a:extLst>
          </a:blip>
          <a:srcRect t="16864" b="16864"/>
          <a:stretch>
            <a:fillRect/>
          </a:stretch>
        </p:blipFill>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3236">
            <a:off x="5570344" y="2347162"/>
            <a:ext cx="3021929" cy="3886200"/>
          </a:xfrm>
          <a:prstGeom prst="rect">
            <a:avLst/>
          </a:prstGeom>
        </p:spPr>
      </p:pic>
    </p:spTree>
    <p:extLst>
      <p:ext uri="{BB962C8B-B14F-4D97-AF65-F5344CB8AC3E}">
        <p14:creationId xmlns:p14="http://schemas.microsoft.com/office/powerpoint/2010/main" val="23982136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7086600" cy="4724400"/>
          </a:xfrm>
        </p:spPr>
      </p:pic>
      <p:sp>
        <p:nvSpPr>
          <p:cNvPr id="5" name="Rounded Rectangle 4"/>
          <p:cNvSpPr/>
          <p:nvPr/>
        </p:nvSpPr>
        <p:spPr>
          <a:xfrm>
            <a:off x="1066800" y="5943600"/>
            <a:ext cx="7924800" cy="9144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sz="1600" dirty="0" smtClean="0"/>
              <a:t>The Kansas-Nebraska Act of 1854 pushed the issue of slavery onto the states residents.  Each territory could vote – squatters and resident alike – as to whether or not slavery would be allowed in the territories.  Soon, conflicts escalated into violence. </a:t>
            </a:r>
            <a:endParaRPr lang="en-US" sz="1600" dirty="0"/>
          </a:p>
        </p:txBody>
      </p:sp>
    </p:spTree>
    <p:extLst>
      <p:ext uri="{BB962C8B-B14F-4D97-AF65-F5344CB8AC3E}">
        <p14:creationId xmlns:p14="http://schemas.microsoft.com/office/powerpoint/2010/main" val="41354926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“Bleeding Kansas”</a:t>
            </a:r>
            <a:endParaRPr lang="en-US" dirty="0"/>
          </a:p>
        </p:txBody>
      </p:sp>
      <p:sp>
        <p:nvSpPr>
          <p:cNvPr id="5" name="Text Placeholder 4"/>
          <p:cNvSpPr>
            <a:spLocks noGrp="1"/>
          </p:cNvSpPr>
          <p:nvPr>
            <p:ph type="body" idx="2"/>
          </p:nvPr>
        </p:nvSpPr>
        <p:spPr>
          <a:xfrm>
            <a:off x="457200" y="1406964"/>
            <a:ext cx="7696200" cy="698500"/>
          </a:xfrm>
        </p:spPr>
        <p:txBody>
          <a:bodyPr>
            <a:normAutofit lnSpcReduction="10000"/>
          </a:bodyPr>
          <a:lstStyle/>
          <a:p>
            <a:r>
              <a:rPr lang="en-US" dirty="0" smtClean="0"/>
              <a:t>There is still plenty of question as to how much bloodshed took place in Kansas over the issue of slavery; however, there was a miniature version of the Civil War being staged there long before the Civil War began.  Popular sovereignty only served to escalate the confrontation to the point of violence. </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81760" y="2224881"/>
            <a:ext cx="6304280" cy="3810000"/>
          </a:xfrm>
        </p:spPr>
      </p:pic>
    </p:spTree>
    <p:extLst>
      <p:ext uri="{BB962C8B-B14F-4D97-AF65-F5344CB8AC3E}">
        <p14:creationId xmlns:p14="http://schemas.microsoft.com/office/powerpoint/2010/main" val="1292075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4" name="Content Placeholder 3"/>
          <p:cNvSpPr>
            <a:spLocks noGrp="1"/>
          </p:cNvSpPr>
          <p:nvPr>
            <p:ph sz="half" idx="1"/>
          </p:nvPr>
        </p:nvSpPr>
        <p:spPr>
          <a:xfrm>
            <a:off x="1143000" y="1524000"/>
            <a:ext cx="4191000" cy="5029200"/>
          </a:xfrm>
        </p:spPr>
        <p:txBody>
          <a:bodyPr>
            <a:normAutofit fontScale="62500" lnSpcReduction="20000"/>
          </a:bodyPr>
          <a:lstStyle/>
          <a:p>
            <a:pPr marL="82296" indent="0">
              <a:buNone/>
            </a:pPr>
            <a:r>
              <a:rPr lang="en-US" dirty="0" smtClean="0"/>
              <a:t>From the creation of the United States of America, slavery was our nation’s “original sin.”  Everyone involved with the Declaration of Independence – and later the writing of the Constitution – recognized the hypocrisy of establishing a nation on the premise that “all men are created equal” and simultaneously protecting the institution of slavery.  Jefferson’s hypocrisy was endemic in America; the vast majority of the nation’s first fifteen Presidents were slave-owners; and, the defense of slavery was a project engaged in by all classes in the South – from the poor white farmers who aspired to own slaves themselves, to the plantation owner trying to expand his wealth, to the ministers, who justified the institution of slavery through their Christian faith.</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21401" y="1524000"/>
            <a:ext cx="3368498" cy="4664075"/>
          </a:xfrm>
        </p:spPr>
      </p:pic>
    </p:spTree>
    <p:extLst>
      <p:ext uri="{BB962C8B-B14F-4D97-AF65-F5344CB8AC3E}">
        <p14:creationId xmlns:p14="http://schemas.microsoft.com/office/powerpoint/2010/main" val="3591897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ill Sans MT" panose="020B0502020104020203" pitchFamily="34" charset="0"/>
              </a:rPr>
              <a:t>“Bleeding Kansas” – the issue of slavery in the territories</a:t>
            </a:r>
            <a:endParaRPr lang="en-US" dirty="0">
              <a:latin typeface="Gill Sans MT" panose="020B0502020104020203" pitchFamily="34" charset="0"/>
            </a:endParaRPr>
          </a:p>
        </p:txBody>
      </p:sp>
      <p:sp>
        <p:nvSpPr>
          <p:cNvPr id="3" name="Text Placeholder 2"/>
          <p:cNvSpPr>
            <a:spLocks noGrp="1"/>
          </p:cNvSpPr>
          <p:nvPr>
            <p:ph type="body" idx="2"/>
          </p:nvPr>
        </p:nvSpPr>
        <p:spPr>
          <a:xfrm>
            <a:off x="152400" y="1406964"/>
            <a:ext cx="4114800" cy="4231836"/>
          </a:xfrm>
        </p:spPr>
        <p:txBody>
          <a:bodyPr>
            <a:noAutofit/>
          </a:bodyPr>
          <a:lstStyle/>
          <a:p>
            <a:r>
              <a:rPr lang="en-US" sz="1600" b="1" u="sng" dirty="0">
                <a:latin typeface="Gill Sans MT" panose="020B0502020104020203" pitchFamily="34" charset="0"/>
                <a:cs typeface="Calibri" pitchFamily="34" charset="0"/>
              </a:rPr>
              <a:t>1854 </a:t>
            </a:r>
            <a:r>
              <a:rPr lang="en-US" sz="1600" b="1" dirty="0">
                <a:latin typeface="Gill Sans MT" panose="020B0502020104020203" pitchFamily="34" charset="0"/>
                <a:cs typeface="Calibri" pitchFamily="34" charset="0"/>
              </a:rPr>
              <a:t>–</a:t>
            </a:r>
            <a:r>
              <a:rPr lang="en-US" sz="1600" dirty="0">
                <a:latin typeface="Gill Sans MT" panose="020B0502020104020203" pitchFamily="34" charset="0"/>
                <a:cs typeface="Calibri" pitchFamily="34" charset="0"/>
              </a:rPr>
              <a:t> The Kansas-Nebraska Act resolves that popular sovereignty would determine the future of slavery in the west.  “Bleeding Kansas” a microcosm and fore-runner of the Civil War, breaks out in the Kansas </a:t>
            </a:r>
            <a:r>
              <a:rPr lang="en-US" sz="1600" dirty="0" smtClean="0">
                <a:latin typeface="Gill Sans MT" panose="020B0502020104020203" pitchFamily="34" charset="0"/>
                <a:cs typeface="Calibri" pitchFamily="34" charset="0"/>
              </a:rPr>
              <a:t>Territory.  The act essentially reversed previous agreements – the Missouri Compromise Line, for example – by allowing citizens of the territory in question to determine the future of slavery in their region.</a:t>
            </a:r>
          </a:p>
          <a:p>
            <a:r>
              <a:rPr lang="en-US" sz="1600" dirty="0" smtClean="0">
                <a:latin typeface="Gill Sans MT" panose="020B0502020104020203" pitchFamily="34" charset="0"/>
                <a:cs typeface="Calibri" pitchFamily="34" charset="0"/>
              </a:rPr>
              <a:t>Violence erupted in Kansas during the 1850s – most notably when John Brown and his sons massacred five pro-slavery men along the banks of Pottawatomie Creek.  Rival governments were established in Kansas – one pro-slavery and one against. The spilling of blood over the future of slavery was a precursor to the Civil War.</a:t>
            </a: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461516" y="609600"/>
            <a:ext cx="3567418" cy="4800600"/>
          </a:xfrm>
        </p:spPr>
      </p:pic>
    </p:spTree>
    <p:extLst>
      <p:ext uri="{BB962C8B-B14F-4D97-AF65-F5344CB8AC3E}">
        <p14:creationId xmlns:p14="http://schemas.microsoft.com/office/powerpoint/2010/main" val="18282710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6934200" cy="697622"/>
          </a:xfrm>
        </p:spPr>
        <p:txBody>
          <a:bodyPr/>
          <a:lstStyle/>
          <a:p>
            <a:r>
              <a:rPr lang="en-US" dirty="0" smtClean="0"/>
              <a:t>Preston brooks and Charles Sumner</a:t>
            </a:r>
            <a:endParaRPr lang="en-US" dirty="0"/>
          </a:p>
        </p:txBody>
      </p:sp>
      <p:sp>
        <p:nvSpPr>
          <p:cNvPr id="3" name="Text Placeholder 2"/>
          <p:cNvSpPr>
            <a:spLocks noGrp="1"/>
          </p:cNvSpPr>
          <p:nvPr>
            <p:ph type="body" idx="2"/>
          </p:nvPr>
        </p:nvSpPr>
        <p:spPr>
          <a:xfrm>
            <a:off x="457200" y="914400"/>
            <a:ext cx="8077200" cy="1191064"/>
          </a:xfrm>
        </p:spPr>
        <p:txBody>
          <a:bodyPr>
            <a:normAutofit/>
          </a:bodyPr>
          <a:lstStyle/>
          <a:p>
            <a:r>
              <a:rPr lang="en-US" dirty="0" smtClean="0"/>
              <a:t>After Sumner had given a speech disparaging on of his relatives, Preston Brooks savagely beat Sumner on the floor of the United States Senate.  He brutalized him so severely that he snapped a thick walking cane over Sumner’s skull.  From the North, horrified Americans demanded Brooks ouster from the Senate.  In the South, though,  Brooks was celebrated as a hero.  His constituents sent him new canes.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22066" y="1981200"/>
            <a:ext cx="6223668" cy="4144963"/>
          </a:xfrm>
        </p:spPr>
      </p:pic>
    </p:spTree>
    <p:extLst>
      <p:ext uri="{BB962C8B-B14F-4D97-AF65-F5344CB8AC3E}">
        <p14:creationId xmlns:p14="http://schemas.microsoft.com/office/powerpoint/2010/main" val="12858003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Republican Party</a:t>
            </a:r>
            <a:endParaRPr lang="en-US" dirty="0"/>
          </a:p>
        </p:txBody>
      </p:sp>
      <p:sp>
        <p:nvSpPr>
          <p:cNvPr id="4" name="Content Placeholder 3"/>
          <p:cNvSpPr>
            <a:spLocks noGrp="1"/>
          </p:cNvSpPr>
          <p:nvPr>
            <p:ph sz="half" idx="1"/>
          </p:nvPr>
        </p:nvSpPr>
        <p:spPr/>
        <p:txBody>
          <a:bodyPr>
            <a:normAutofit fontScale="70000" lnSpcReduction="20000"/>
          </a:bodyPr>
          <a:lstStyle/>
          <a:p>
            <a:pPr marL="82296" indent="0">
              <a:buNone/>
            </a:pPr>
            <a:r>
              <a:rPr lang="en-US" dirty="0" smtClean="0"/>
              <a:t>Founded on a college campus in Wisconsin in 1856, the Republican Party was devoted to “Free Soil, Free Labor, and Free Men,” the party was steadfastly opposed to the expansion of slavery into the West.  The party first ran a candidate for President in 1856, John C. Fremont. It was in 1860, however, that the Republican Party finally rose to prominence, as Abraham Lincoln, with a minority of the vote – managed to win a majority of the Electoral College.</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371600"/>
            <a:ext cx="3632750" cy="4664075"/>
          </a:xfrm>
        </p:spPr>
      </p:pic>
    </p:spTree>
    <p:extLst>
      <p:ext uri="{BB962C8B-B14F-4D97-AF65-F5344CB8AC3E}">
        <p14:creationId xmlns:p14="http://schemas.microsoft.com/office/powerpoint/2010/main" val="12235546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Dred Scott Case</a:t>
            </a:r>
            <a:endParaRPr lang="en-US" dirty="0"/>
          </a:p>
        </p:txBody>
      </p:sp>
      <p:sp>
        <p:nvSpPr>
          <p:cNvPr id="4" name="Content Placeholder 3"/>
          <p:cNvSpPr>
            <a:spLocks noGrp="1"/>
          </p:cNvSpPr>
          <p:nvPr>
            <p:ph sz="half" idx="1"/>
          </p:nvPr>
        </p:nvSpPr>
        <p:spPr/>
        <p:txBody>
          <a:bodyPr>
            <a:normAutofit fontScale="55000" lnSpcReduction="20000"/>
          </a:bodyPr>
          <a:lstStyle/>
          <a:p>
            <a:pPr marL="82296" indent="0">
              <a:buNone/>
            </a:pPr>
            <a:r>
              <a:rPr lang="en-US" dirty="0"/>
              <a:t>In the case of </a:t>
            </a:r>
            <a:r>
              <a:rPr lang="en-US" i="1" dirty="0"/>
              <a:t>Dred Scott V. </a:t>
            </a:r>
            <a:r>
              <a:rPr lang="en-US" i="1" dirty="0" err="1"/>
              <a:t>Sandford</a:t>
            </a:r>
            <a:r>
              <a:rPr lang="en-US" dirty="0"/>
              <a:t>, the Supreme Court issued a ruling which essentially legalized slavery in every state in the Union.  Dred Scott was not freed when his master took him into a free state – because Southerners property rights were inviolable no matter where they should choose to relocate.  While politicians considered the contentious issue of the expansion of slavery into the Western Territories, the Supreme Court unilaterally determined that the rights to private property of Southern slaveholders could not simply be waived when a he or she moved from one state in the Union to another.  Hence, if slaves legally owned by a citizen of a slaveholding state were moved to a “free state” – well, the free state did not have the legal right to seize – or free – his or her personal property: in this case, an enslaved person.</a:t>
            </a:r>
          </a:p>
          <a:p>
            <a:pPr marL="82296" indent="0">
              <a:buNone/>
            </a:pPr>
            <a:endParaRPr lang="en-US" dirty="0"/>
          </a:p>
        </p:txBody>
      </p:sp>
      <p:pic>
        <p:nvPicPr>
          <p:cNvPr id="6"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524000"/>
            <a:ext cx="3473020" cy="3962399"/>
          </a:xfrm>
        </p:spPr>
      </p:pic>
    </p:spTree>
    <p:extLst>
      <p:ext uri="{BB962C8B-B14F-4D97-AF65-F5344CB8AC3E}">
        <p14:creationId xmlns:p14="http://schemas.microsoft.com/office/powerpoint/2010/main" val="2541635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773822"/>
          </a:xfrm>
        </p:spPr>
        <p:txBody>
          <a:bodyPr>
            <a:normAutofit/>
          </a:bodyPr>
          <a:lstStyle/>
          <a:p>
            <a:pPr algn="ctr"/>
            <a:r>
              <a:rPr lang="en-US" sz="1800" b="1" dirty="0" smtClean="0">
                <a:solidFill>
                  <a:schemeClr val="accent5">
                    <a:lumMod val="50000"/>
                  </a:schemeClr>
                </a:solidFill>
                <a:latin typeface="Gill Sans MT" panose="020B0502020104020203" pitchFamily="34" charset="0"/>
              </a:rPr>
              <a:t>Chief Justice Roger Taney</a:t>
            </a:r>
            <a:endParaRPr lang="en-US" sz="1800" b="1" dirty="0">
              <a:solidFill>
                <a:schemeClr val="accent5">
                  <a:lumMod val="50000"/>
                </a:schemeClr>
              </a:solidFill>
              <a:latin typeface="Gill Sans MT" panose="020B0502020104020203" pitchFamily="34" charset="0"/>
            </a:endParaRPr>
          </a:p>
        </p:txBody>
      </p:sp>
      <p:sp>
        <p:nvSpPr>
          <p:cNvPr id="4" name="Text Placeholder 3"/>
          <p:cNvSpPr>
            <a:spLocks noGrp="1"/>
          </p:cNvSpPr>
          <p:nvPr>
            <p:ph type="body" idx="2"/>
          </p:nvPr>
        </p:nvSpPr>
        <p:spPr>
          <a:xfrm>
            <a:off x="533400" y="1066800"/>
            <a:ext cx="3429000" cy="4800600"/>
          </a:xfrm>
        </p:spPr>
        <p:txBody>
          <a:bodyPr>
            <a:noAutofit/>
          </a:bodyPr>
          <a:lstStyle/>
          <a:p>
            <a:r>
              <a:rPr lang="en-US" sz="1600" dirty="0" smtClean="0">
                <a:latin typeface="Gill Sans MT" panose="020B0502020104020203" pitchFamily="34" charset="0"/>
                <a:cs typeface="Calibri" pitchFamily="34" charset="0"/>
              </a:rPr>
              <a:t>In his ruling, Chief Justice Roger Taney determined that enslaved African-Americans – and indeed, even </a:t>
            </a:r>
            <a:r>
              <a:rPr lang="en-US" sz="1600" dirty="0">
                <a:latin typeface="Gill Sans MT" panose="020B0502020104020203" pitchFamily="34" charset="0"/>
                <a:cs typeface="Calibri" pitchFamily="34" charset="0"/>
              </a:rPr>
              <a:t>free blacks – “had no rights which the white man was bound to respect; and that the negro might justly and lawfully be reduced to slavery for his benefit. He was bought and sold and treated as an ordinary article of merchandise and traffic, whenever profit could be made by it." </a:t>
            </a:r>
            <a:endParaRPr lang="en-US" sz="1600" dirty="0" smtClean="0">
              <a:latin typeface="Gill Sans MT" panose="020B0502020104020203" pitchFamily="34" charset="0"/>
              <a:cs typeface="Calibri" pitchFamily="34" charset="0"/>
            </a:endParaRPr>
          </a:p>
          <a:p>
            <a:r>
              <a:rPr lang="en-US" sz="1600" dirty="0" smtClean="0">
                <a:latin typeface="Gill Sans MT" panose="020B0502020104020203" pitchFamily="34" charset="0"/>
                <a:cs typeface="Calibri" pitchFamily="34" charset="0"/>
              </a:rPr>
              <a:t>Taney’s ruling was met with outrage and defiance on the part of abolitionists, who redoubled their efforts to undermine the Fugitive Slave Law and forbid the expansion of slavery into the West.</a:t>
            </a:r>
            <a:r>
              <a:rPr lang="en-US" sz="1600" dirty="0">
                <a:latin typeface="Gill Sans MT" panose="020B0502020104020203" pitchFamily="34" charset="0"/>
                <a:cs typeface="Calibri" pitchFamily="34" charset="0"/>
              </a:rPr>
              <a:t/>
            </a:r>
            <a:br>
              <a:rPr lang="en-US" sz="1600" dirty="0">
                <a:latin typeface="Gill Sans MT" panose="020B0502020104020203" pitchFamily="34" charset="0"/>
                <a:cs typeface="Calibri" pitchFamily="34" charset="0"/>
              </a:rPr>
            </a:br>
            <a:r>
              <a:rPr lang="en-US" sz="1600" dirty="0">
                <a:latin typeface="Gill Sans MT" panose="020B0502020104020203" pitchFamily="34" charset="0"/>
                <a:cs typeface="Calibri" pitchFamily="34" charset="0"/>
              </a:rPr>
              <a:t/>
            </a:r>
            <a:br>
              <a:rPr lang="en-US" sz="1600" dirty="0">
                <a:latin typeface="Gill Sans MT" panose="020B0502020104020203" pitchFamily="34" charset="0"/>
                <a:cs typeface="Calibri" pitchFamily="34" charset="0"/>
              </a:rPr>
            </a:br>
            <a:endParaRPr lang="en-US" sz="1600" dirty="0">
              <a:latin typeface="Gill Sans MT" panose="020B0502020104020203" pitchFamily="34" charset="0"/>
              <a:cs typeface="Calibri" pitchFamily="34" charset="0"/>
            </a:endParaRP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724400" y="838200"/>
            <a:ext cx="3777118" cy="4808916"/>
          </a:xfrm>
          <a:effectLst>
            <a:glow rad="228600">
              <a:schemeClr val="accent5">
                <a:satMod val="175000"/>
                <a:alpha val="40000"/>
              </a:schemeClr>
            </a:glow>
          </a:effectLst>
        </p:spPr>
      </p:pic>
    </p:spTree>
    <p:extLst>
      <p:ext uri="{BB962C8B-B14F-4D97-AF65-F5344CB8AC3E}">
        <p14:creationId xmlns:p14="http://schemas.microsoft.com/office/powerpoint/2010/main" val="9817381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John Brown’s Raid at Harper’s Ferry </a:t>
            </a:r>
            <a:endParaRPr lang="en-US" dirty="0"/>
          </a:p>
        </p:txBody>
      </p:sp>
      <p:sp>
        <p:nvSpPr>
          <p:cNvPr id="4" name="Content Placeholder 3"/>
          <p:cNvSpPr>
            <a:spLocks noGrp="1"/>
          </p:cNvSpPr>
          <p:nvPr>
            <p:ph sz="half" idx="1"/>
          </p:nvPr>
        </p:nvSpPr>
        <p:spPr/>
        <p:txBody>
          <a:bodyPr>
            <a:normAutofit fontScale="55000" lnSpcReduction="20000"/>
          </a:bodyPr>
          <a:lstStyle/>
          <a:p>
            <a:pPr marL="82296" indent="0">
              <a:buNone/>
            </a:pPr>
            <a:r>
              <a:rPr lang="en-US" dirty="0"/>
              <a:t>In 1858, radical abolitionist John Brown and a handful of his followers marched into Harper’s Ferry, VA intending to provoke a slave rebellion on a massive scale.  Brown was a veteran of the fighting in Pottawatomie Creek in Kansas, and had devoted his live to the destruction of slavery.  He vowed to purge the land of the sin of slavery with blood, if necessary.  Although the uprising in Harper’s Ferry was quickly put down, the South was nonplussed by the event.  A white man had led slaves into battle, openly advocating murder, revolution, and bloodshed.  And what was worse in the eyes of most Southerners, Brown was considered a hero by many Northern abolitionists, from Frederick Douglas to Ralph Waldo Emerson, to William Lloyd Garrison.  Depictions of Brown as a martyr and hero were inexplicable to those who favored slavery, yet, they persisted. </a:t>
            </a:r>
          </a:p>
          <a:p>
            <a:pPr marL="82296" indent="0">
              <a:buNone/>
            </a:pPr>
            <a:endParaRPr lang="en-US" dirty="0"/>
          </a:p>
        </p:txBody>
      </p:sp>
      <p:pic>
        <p:nvPicPr>
          <p:cNvPr id="6"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657600" cy="4192043"/>
          </a:xfrm>
        </p:spPr>
      </p:pic>
    </p:spTree>
    <p:extLst>
      <p:ext uri="{BB962C8B-B14F-4D97-AF65-F5344CB8AC3E}">
        <p14:creationId xmlns:p14="http://schemas.microsoft.com/office/powerpoint/2010/main" val="15816734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1860</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524000"/>
            <a:ext cx="7086600" cy="4729932"/>
          </a:xfrm>
        </p:spPr>
      </p:pic>
    </p:spTree>
    <p:extLst>
      <p:ext uri="{BB962C8B-B14F-4D97-AF65-F5344CB8AC3E}">
        <p14:creationId xmlns:p14="http://schemas.microsoft.com/office/powerpoint/2010/main" val="16592119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838200"/>
          </a:xfrm>
        </p:spPr>
        <p:txBody>
          <a:bodyPr/>
          <a:lstStyle/>
          <a:p>
            <a:r>
              <a:rPr lang="en-US" dirty="0" smtClean="0"/>
              <a:t>South Carolina Secedes, 1860</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2940" r="2940"/>
          <a:stretch>
            <a:fillRect/>
          </a:stretch>
        </p:blipFill>
        <p:spPr/>
      </p:pic>
      <p:sp>
        <p:nvSpPr>
          <p:cNvPr id="5" name="Text Placeholder 4"/>
          <p:cNvSpPr>
            <a:spLocks noGrp="1"/>
          </p:cNvSpPr>
          <p:nvPr>
            <p:ph type="body" sz="half" idx="2"/>
          </p:nvPr>
        </p:nvSpPr>
        <p:spPr/>
        <p:txBody>
          <a:bodyPr/>
          <a:lstStyle/>
          <a:p>
            <a:r>
              <a:rPr lang="en-US" dirty="0" smtClean="0"/>
              <a:t>“South Carolina is too small to be a nation – and too large to be an insane asylum…” – James </a:t>
            </a:r>
            <a:r>
              <a:rPr lang="en-US" dirty="0" err="1" smtClean="0"/>
              <a:t>Petigru</a:t>
            </a:r>
            <a:r>
              <a:rPr lang="en-US" dirty="0" smtClean="0"/>
              <a:t> </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0" y="1981200"/>
            <a:ext cx="1907608" cy="3962400"/>
          </a:xfrm>
          <a:prstGeom prst="rect">
            <a:avLst/>
          </a:prstGeom>
        </p:spPr>
      </p:pic>
    </p:spTree>
    <p:extLst>
      <p:ext uri="{BB962C8B-B14F-4D97-AF65-F5344CB8AC3E}">
        <p14:creationId xmlns:p14="http://schemas.microsoft.com/office/powerpoint/2010/main" val="3904851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5257800" cy="773822"/>
          </a:xfrm>
        </p:spPr>
        <p:txBody>
          <a:bodyPr/>
          <a:lstStyle/>
          <a:p>
            <a:r>
              <a:rPr lang="en-US" dirty="0" smtClean="0"/>
              <a:t>1783 – The Treaty of Paris</a:t>
            </a:r>
            <a:endParaRPr lang="en-US" dirty="0"/>
          </a:p>
        </p:txBody>
      </p:sp>
      <p:sp>
        <p:nvSpPr>
          <p:cNvPr id="5" name="Text Placeholder 4"/>
          <p:cNvSpPr>
            <a:spLocks noGrp="1"/>
          </p:cNvSpPr>
          <p:nvPr>
            <p:ph type="body" idx="2"/>
          </p:nvPr>
        </p:nvSpPr>
        <p:spPr>
          <a:xfrm>
            <a:off x="457200" y="1066800"/>
            <a:ext cx="8153400" cy="1038664"/>
          </a:xfrm>
        </p:spPr>
        <p:txBody>
          <a:bodyPr>
            <a:normAutofit fontScale="92500" lnSpcReduction="10000"/>
          </a:bodyPr>
          <a:lstStyle/>
          <a:p>
            <a:r>
              <a:rPr lang="en-US" dirty="0" smtClean="0"/>
              <a:t>Not only did the Treaty of Paris of 1783 grant the United States its independence from England, but also, it expanded the boundaries of the nation.  Within the mind of newly independent Americans, the West represented the future.  And control one’s destiny in the future depended – in the minds of many – on controlling one’s property in the present.  During the years under the Articles of Confederation, this became a major concern.  Consider Shays Rebellion, for example.  But also consider what the implications of “property rights” were to the Southern elite…</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819400" y="2209800"/>
            <a:ext cx="5389181" cy="3992563"/>
          </a:xfrm>
        </p:spPr>
      </p:pic>
      <p:sp>
        <p:nvSpPr>
          <p:cNvPr id="7" name="Rounded Rectangle 6"/>
          <p:cNvSpPr/>
          <p:nvPr/>
        </p:nvSpPr>
        <p:spPr>
          <a:xfrm>
            <a:off x="381000" y="3581400"/>
            <a:ext cx="2057400" cy="25908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Competing land claims for western territory were a major concern which had to be resolved under the Articles of Confederation. </a:t>
            </a:r>
            <a:endParaRPr lang="en-US" dirty="0"/>
          </a:p>
        </p:txBody>
      </p:sp>
      <p:sp>
        <p:nvSpPr>
          <p:cNvPr id="8" name="Right Arrow 7"/>
          <p:cNvSpPr/>
          <p:nvPr/>
        </p:nvSpPr>
        <p:spPr>
          <a:xfrm>
            <a:off x="2362200" y="4114800"/>
            <a:ext cx="1524000" cy="381000"/>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17248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Northwest Ordinance</a:t>
            </a:r>
            <a:endParaRPr lang="en-US" dirty="0"/>
          </a:p>
        </p:txBody>
      </p:sp>
      <p:sp>
        <p:nvSpPr>
          <p:cNvPr id="4" name="Content Placeholder 3"/>
          <p:cNvSpPr>
            <a:spLocks noGrp="1"/>
          </p:cNvSpPr>
          <p:nvPr>
            <p:ph sz="half" idx="1"/>
          </p:nvPr>
        </p:nvSpPr>
        <p:spPr/>
        <p:txBody>
          <a:bodyPr>
            <a:normAutofit fontScale="70000" lnSpcReduction="20000"/>
          </a:bodyPr>
          <a:lstStyle/>
          <a:p>
            <a:pPr marL="82296" indent="0">
              <a:buNone/>
            </a:pPr>
            <a:r>
              <a:rPr lang="en-US" dirty="0" smtClean="0"/>
              <a:t>Despite the obvious devotion of slaveholders to the notion of “property rights,” there are also some clear indications that the nation as a whole envisioned a future in which slavery would disappear.  The Northwest Ordinance of 1787, which forbid the expansion of slavery into the West, is an excellent example of the intentions of the Founding Fathers, as well.  They may have permitted slavery to exist in the short term in the South, but it should not expand to the West – into the future.</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3879489"/>
          </a:xfrm>
        </p:spPr>
      </p:pic>
    </p:spTree>
    <p:extLst>
      <p:ext uri="{BB962C8B-B14F-4D97-AF65-F5344CB8AC3E}">
        <p14:creationId xmlns:p14="http://schemas.microsoft.com/office/powerpoint/2010/main" val="3315588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Constitution</a:t>
            </a:r>
            <a:endParaRPr lang="en-US" dirty="0"/>
          </a:p>
        </p:txBody>
      </p:sp>
      <p:sp>
        <p:nvSpPr>
          <p:cNvPr id="3" name="Content Placeholder 2"/>
          <p:cNvSpPr>
            <a:spLocks noGrp="1"/>
          </p:cNvSpPr>
          <p:nvPr>
            <p:ph sz="half" idx="1"/>
          </p:nvPr>
        </p:nvSpPr>
        <p:spPr>
          <a:xfrm>
            <a:off x="1219200" y="1524000"/>
            <a:ext cx="4114800" cy="5029200"/>
          </a:xfrm>
        </p:spPr>
        <p:txBody>
          <a:bodyPr>
            <a:noAutofit/>
          </a:bodyPr>
          <a:lstStyle/>
          <a:p>
            <a:pPr marL="82296" indent="0">
              <a:buNone/>
            </a:pPr>
            <a:r>
              <a:rPr lang="en-US" sz="1800" dirty="0" smtClean="0"/>
              <a:t>The Constitution, instituted to create a more vigorous government – and some would say to protect property rights from the democratic mobs – was clearly an instrument to protect the institution of slavery.  There are at least three ways that the US Constitution preserved and defended the institution of slavery, and some of the carefully weighted choices made by the Founding Fathers regarding the institution of slavery are absolutely indefensible.  Even the Founding Fathers were embarrassed – they carefully excluded the words “slave” and “slavery” in the Constitution, despite mentioning enslaved people and the institution of slavery in a number of passages. </a:t>
            </a:r>
            <a:endParaRPr lang="en-US" sz="1800" dirty="0"/>
          </a:p>
        </p:txBody>
      </p:sp>
      <p:sp>
        <p:nvSpPr>
          <p:cNvPr id="4" name="Content Placeholder 3"/>
          <p:cNvSpPr>
            <a:spLocks noGrp="1"/>
          </p:cNvSpPr>
          <p:nvPr>
            <p:ph sz="half" idx="2"/>
          </p:nvPr>
        </p:nvSpPr>
        <p:spPr/>
        <p:txBody>
          <a:bodyPr>
            <a:normAutofit fontScale="55000" lnSpcReduction="20000"/>
          </a:bodyPr>
          <a:lstStyle/>
          <a:p>
            <a:pPr marL="82296" indent="0">
              <a:buNone/>
            </a:pPr>
            <a:r>
              <a:rPr lang="en-US" b="1" u="sng" dirty="0" smtClean="0">
                <a:solidFill>
                  <a:schemeClr val="tx2"/>
                </a:solidFill>
              </a:rPr>
              <a:t>Slavery in the United States Constitution: </a:t>
            </a:r>
          </a:p>
          <a:p>
            <a:pPr marL="82296" indent="0">
              <a:buNone/>
            </a:pPr>
            <a:endParaRPr lang="en-US" dirty="0">
              <a:solidFill>
                <a:schemeClr val="tx2"/>
              </a:solidFill>
            </a:endParaRPr>
          </a:p>
          <a:p>
            <a:pPr>
              <a:buFont typeface="Wingdings" panose="05000000000000000000" pitchFamily="2" charset="2"/>
              <a:buChar char="§"/>
            </a:pPr>
            <a:r>
              <a:rPr lang="en-US" b="1" u="sng" dirty="0" smtClean="0">
                <a:solidFill>
                  <a:schemeClr val="tx2"/>
                </a:solidFill>
              </a:rPr>
              <a:t>The Three-Fifths Clause</a:t>
            </a:r>
            <a:r>
              <a:rPr lang="en-US" dirty="0" smtClean="0">
                <a:solidFill>
                  <a:schemeClr val="tx2"/>
                </a:solidFill>
              </a:rPr>
              <a:t>, which counted enslaved people as a fraction of a person for the purposes of taxation (lessening their tax burden on “property”) and for representation in Congress (increasing their representation.) </a:t>
            </a:r>
          </a:p>
          <a:p>
            <a:pPr>
              <a:buFont typeface="Wingdings" panose="05000000000000000000" pitchFamily="2" charset="2"/>
              <a:buChar char="§"/>
            </a:pPr>
            <a:r>
              <a:rPr lang="en-US" b="1" u="sng" dirty="0" smtClean="0">
                <a:solidFill>
                  <a:schemeClr val="tx2"/>
                </a:solidFill>
              </a:rPr>
              <a:t>The Fugitive Slave Law </a:t>
            </a:r>
            <a:r>
              <a:rPr lang="en-US" dirty="0" smtClean="0">
                <a:solidFill>
                  <a:schemeClr val="tx2"/>
                </a:solidFill>
              </a:rPr>
              <a:t>– requiring the Northerners, and all Americans for that matter – to assist in capturing and returning all runaway slaves. </a:t>
            </a:r>
          </a:p>
          <a:p>
            <a:pPr>
              <a:buFont typeface="Wingdings" panose="05000000000000000000" pitchFamily="2" charset="2"/>
              <a:buChar char="§"/>
            </a:pPr>
            <a:r>
              <a:rPr lang="en-US" b="1" u="sng" dirty="0" smtClean="0">
                <a:solidFill>
                  <a:schemeClr val="tx2"/>
                </a:solidFill>
              </a:rPr>
              <a:t>The Compromise Over Regulating Trade </a:t>
            </a:r>
            <a:r>
              <a:rPr lang="en-US" dirty="0" smtClean="0">
                <a:solidFill>
                  <a:schemeClr val="tx2"/>
                </a:solidFill>
              </a:rPr>
              <a:t>– In exchange for the power to regulate trade between the states, the Founding Fathers agreed that they would not ban the international slave trade for at least twenty years following the ratification of the Constitution.  The International Slave Trade was not forbidden until 1808.</a:t>
            </a:r>
          </a:p>
          <a:p>
            <a:pPr>
              <a:buFont typeface="Wingdings" panose="05000000000000000000" pitchFamily="2" charset="2"/>
              <a:buChar char="§"/>
            </a:pPr>
            <a:endParaRPr lang="en-US" dirty="0">
              <a:solidFill>
                <a:schemeClr val="tx2"/>
              </a:solidFill>
            </a:endParaRPr>
          </a:p>
        </p:txBody>
      </p:sp>
    </p:spTree>
    <p:extLst>
      <p:ext uri="{BB962C8B-B14F-4D97-AF65-F5344CB8AC3E}">
        <p14:creationId xmlns:p14="http://schemas.microsoft.com/office/powerpoint/2010/main" val="29345406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0" y="533400"/>
            <a:ext cx="2743200" cy="838200"/>
          </a:xfrm>
        </p:spPr>
        <p:txBody>
          <a:bodyPr/>
          <a:lstStyle/>
          <a:p>
            <a:r>
              <a:rPr lang="en-US" dirty="0" smtClean="0"/>
              <a:t>The Invention of the Cotton Gin</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9144" b="9144"/>
          <a:stretch>
            <a:fillRect/>
          </a:stretch>
        </p:blipFill>
        <p:spPr/>
      </p:pic>
      <p:sp>
        <p:nvSpPr>
          <p:cNvPr id="5" name="Text Placeholder 4"/>
          <p:cNvSpPr>
            <a:spLocks noGrp="1"/>
          </p:cNvSpPr>
          <p:nvPr>
            <p:ph type="body" sz="half" idx="2"/>
          </p:nvPr>
        </p:nvSpPr>
        <p:spPr/>
        <p:txBody>
          <a:bodyPr>
            <a:normAutofit fontScale="92500"/>
          </a:bodyPr>
          <a:lstStyle/>
          <a:p>
            <a:r>
              <a:rPr lang="en-US" dirty="0" smtClean="0"/>
              <a:t>Eli Whitney’s Cotton Gin increased the productivity of every cotton plantation in the South.  The rise in the cultivation of cotton also led to an increased reliance on slave labor. </a:t>
            </a:r>
            <a:endParaRPr lang="en-US" dirty="0"/>
          </a:p>
        </p:txBody>
      </p:sp>
      <p:sp>
        <p:nvSpPr>
          <p:cNvPr id="7" name="Rounded Rectangle 6"/>
          <p:cNvSpPr/>
          <p:nvPr/>
        </p:nvSpPr>
        <p:spPr>
          <a:xfrm>
            <a:off x="5562600" y="1524000"/>
            <a:ext cx="3429000" cy="44958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sz="1400" dirty="0" smtClean="0"/>
              <a:t>Prior to the invention of the cotton gin, it had taken so long to clean cotton that it was counterproductive to plant the crop.   Even with hundreds of enslaved workers picking the cotton by hand, only a few hundred pounds could be harvested each season, and the amount of money to be gained was small.  Once the cotton gin was created, however, tons of cotton could be shipped overseas to England or to France.  The land cultivated for the production of cotton increased dramatically, and so did the number of enslaved people required to oversee the production of the crop.  Slavery expanded to the west – all the way to Texas, and the number of enslaved people increased dramatically as well. </a:t>
            </a:r>
            <a:endParaRPr lang="en-US" sz="1400" dirty="0"/>
          </a:p>
        </p:txBody>
      </p:sp>
    </p:spTree>
    <p:extLst>
      <p:ext uri="{BB962C8B-B14F-4D97-AF65-F5344CB8AC3E}">
        <p14:creationId xmlns:p14="http://schemas.microsoft.com/office/powerpoint/2010/main" val="3289404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Gabriel’s Revolt, Richmond, 1800</a:t>
            </a:r>
            <a:endParaRPr lang="en-US" dirty="0"/>
          </a:p>
        </p:txBody>
      </p:sp>
      <p:sp>
        <p:nvSpPr>
          <p:cNvPr id="6" name="Content Placeholder 5"/>
          <p:cNvSpPr>
            <a:spLocks noGrp="1"/>
          </p:cNvSpPr>
          <p:nvPr>
            <p:ph sz="half" idx="1"/>
          </p:nvPr>
        </p:nvSpPr>
        <p:spPr>
          <a:xfrm>
            <a:off x="1066800" y="1371600"/>
            <a:ext cx="2971800" cy="5257800"/>
          </a:xfrm>
        </p:spPr>
        <p:txBody>
          <a:bodyPr>
            <a:normAutofit fontScale="55000" lnSpcReduction="20000"/>
          </a:bodyPr>
          <a:lstStyle/>
          <a:p>
            <a:pPr marL="82296" indent="0">
              <a:buNone/>
            </a:pPr>
            <a:r>
              <a:rPr lang="en-US" dirty="0">
                <a:latin typeface="Gill Sans MT" panose="020B0502020104020203" pitchFamily="34" charset="0"/>
              </a:rPr>
              <a:t>Gabriel’s Rebellion took place in Richmond, Virginia at the turn of the 19</a:t>
            </a:r>
            <a:r>
              <a:rPr lang="en-US" baseline="30000" dirty="0">
                <a:latin typeface="Gill Sans MT" panose="020B0502020104020203" pitchFamily="34" charset="0"/>
              </a:rPr>
              <a:t>th</a:t>
            </a:r>
            <a:r>
              <a:rPr lang="en-US" dirty="0">
                <a:latin typeface="Gill Sans MT" panose="020B0502020104020203" pitchFamily="34" charset="0"/>
              </a:rPr>
              <a:t> Century.  Although the uprising never really came to fruition, it was especially concerning to slaveholding Virginians because the plot involved both free blacks and cooperating whites.  Given the language of liberty which flowed freely during the Revolutionary Period, enslaved people were bound to be inspired to seek emancipation – and since American colonists had gained their independence through armed insurrection, it followed, logically, that armed insurrection might do will to end slavery as an institution as well</a:t>
            </a:r>
            <a:r>
              <a:rPr lang="en-US" dirty="0" smtClean="0">
                <a:latin typeface="Gill Sans MT" panose="020B0502020104020203" pitchFamily="34" charset="0"/>
              </a:rPr>
              <a:t>.  Some blamed Thomas Jefferson for the uprising.  He was running for President that year, and many believed that the promotion of democratic values and the language of liberty inspired the revolt indirectly. </a:t>
            </a:r>
            <a:endParaRPr lang="en-US" dirty="0">
              <a:latin typeface="Gill Sans MT" panose="020B0502020104020203" pitchFamily="34" charset="0"/>
            </a:endParaRPr>
          </a:p>
          <a:p>
            <a:pPr marL="82296" indent="0">
              <a:buNone/>
            </a:pPr>
            <a:endParaRPr lang="en-US" dirty="0">
              <a:latin typeface="Gill Sans MT" panose="020B0502020104020203" pitchFamily="34" charset="0"/>
            </a:endParaRPr>
          </a:p>
        </p:txBody>
      </p:sp>
      <p:pic>
        <p:nvPicPr>
          <p:cNvPr id="8"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78287" y="1524000"/>
            <a:ext cx="4648199" cy="4648199"/>
          </a:xfrm>
        </p:spPr>
      </p:pic>
    </p:spTree>
    <p:extLst>
      <p:ext uri="{BB962C8B-B14F-4D97-AF65-F5344CB8AC3E}">
        <p14:creationId xmlns:p14="http://schemas.microsoft.com/office/powerpoint/2010/main" val="2312311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Lewis &amp; Clark and the Corps of Discovery</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23999" y="1600200"/>
            <a:ext cx="3974809" cy="3124200"/>
          </a:xfrm>
        </p:spPr>
      </p:pic>
      <p:sp>
        <p:nvSpPr>
          <p:cNvPr id="7" name="Content Placeholder 6"/>
          <p:cNvSpPr>
            <a:spLocks noGrp="1"/>
          </p:cNvSpPr>
          <p:nvPr>
            <p:ph sz="half" idx="2"/>
          </p:nvPr>
        </p:nvSpPr>
        <p:spPr>
          <a:xfrm>
            <a:off x="5791200" y="1524000"/>
            <a:ext cx="3142488" cy="4663440"/>
          </a:xfrm>
        </p:spPr>
        <p:txBody>
          <a:bodyPr>
            <a:normAutofit fontScale="55000" lnSpcReduction="20000"/>
          </a:bodyPr>
          <a:lstStyle/>
          <a:p>
            <a:pPr marL="82296" indent="0">
              <a:buNone/>
            </a:pPr>
            <a:r>
              <a:rPr lang="en-US" dirty="0" smtClean="0"/>
              <a:t>We often think of the Lewis &amp; Clark expedition as a great adventure which explored the flora and fauna of the West, mapped the rivers, and visited foreign lands.  But the mission was also one of conquest.  Each Native American tribe was advised that the United States was their new “Great Father.” The Corps of Discovery also claimed the Oregon Territory for the United States during their expedition.  There is also a point of trivia about the expedition you may not know.  One enslaved person, York, the personal servant of Meriwether Lewis, also accompanied the men into the West.  Many Native American tribes had never seen an African-American before, and so York became an object of their curiosity.</a:t>
            </a:r>
            <a:endParaRPr lang="en-US" dirty="0"/>
          </a:p>
        </p:txBody>
      </p:sp>
      <p:sp>
        <p:nvSpPr>
          <p:cNvPr id="3" name="Rounded Rectangle 2"/>
          <p:cNvSpPr/>
          <p:nvPr/>
        </p:nvSpPr>
        <p:spPr>
          <a:xfrm>
            <a:off x="1295400" y="4648200"/>
            <a:ext cx="4495800" cy="16002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dirty="0" smtClean="0"/>
              <a:t>As the United States continued to expand into the West, the question became almost palpable: will the tradition of enslaving people be brought to the West – the future – as well?</a:t>
            </a:r>
            <a:endParaRPr lang="en-US" dirty="0"/>
          </a:p>
        </p:txBody>
      </p:sp>
    </p:spTree>
    <p:extLst>
      <p:ext uri="{BB962C8B-B14F-4D97-AF65-F5344CB8AC3E}">
        <p14:creationId xmlns:p14="http://schemas.microsoft.com/office/powerpoint/2010/main" val="37820591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387</TotalTime>
  <Words>4125</Words>
  <Application>Microsoft Office PowerPoint</Application>
  <PresentationFormat>On-screen Show (4:3)</PresentationFormat>
  <Paragraphs>105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Solstice</vt:lpstr>
      <vt:lpstr>“Manifest Destiny” &amp; The Metaphysics of the Slavery Debate</vt:lpstr>
      <vt:lpstr>The Prelude</vt:lpstr>
      <vt:lpstr>The Declaration of Independence</vt:lpstr>
      <vt:lpstr>1783 – The Treaty of Paris</vt:lpstr>
      <vt:lpstr>The Northwest Ordinance</vt:lpstr>
      <vt:lpstr>The Constitution</vt:lpstr>
      <vt:lpstr>The Invention of the Cotton Gin</vt:lpstr>
      <vt:lpstr>Gabriel’s Revolt, Richmond, 1800</vt:lpstr>
      <vt:lpstr>Lewis &amp; Clark and the Corps of Discovery</vt:lpstr>
      <vt:lpstr>Banning the International Slave Trade</vt:lpstr>
      <vt:lpstr>The War of 1812</vt:lpstr>
      <vt:lpstr>The Convention of 1818</vt:lpstr>
      <vt:lpstr>The Missouri Compromise</vt:lpstr>
      <vt:lpstr>Denmark Vesey’s Revolt</vt:lpstr>
      <vt:lpstr>The Monroe Doctrine</vt:lpstr>
      <vt:lpstr>David Walker’s Appeal, 1829</vt:lpstr>
      <vt:lpstr>Nat Turner’s Rebellion</vt:lpstr>
      <vt:lpstr>The Liberator, William Lloyd Garrison</vt:lpstr>
      <vt:lpstr>Texas War for Independence</vt:lpstr>
      <vt:lpstr>The Debate over Annexation</vt:lpstr>
      <vt:lpstr>James K. Polk and the “Gag Rule”</vt:lpstr>
      <vt:lpstr>The Mexican-American War</vt:lpstr>
      <vt:lpstr>The Oregon Territory</vt:lpstr>
      <vt:lpstr>The Mexican Cession</vt:lpstr>
      <vt:lpstr>California</vt:lpstr>
      <vt:lpstr>The Compromise of 1850</vt:lpstr>
      <vt:lpstr>Harriet Beecher Stowe</vt:lpstr>
      <vt:lpstr>The Kansas-Nebraska Act</vt:lpstr>
      <vt:lpstr>“Bleeding Kansas”</vt:lpstr>
      <vt:lpstr>“Bleeding Kansas” – the issue of slavery in the territories</vt:lpstr>
      <vt:lpstr>Preston brooks and Charles Sumner</vt:lpstr>
      <vt:lpstr>The Republican Party</vt:lpstr>
      <vt:lpstr>The Dred Scott Case</vt:lpstr>
      <vt:lpstr>Chief Justice Roger Taney</vt:lpstr>
      <vt:lpstr>John Brown’s Raid at Harper’s Ferry </vt:lpstr>
      <vt:lpstr>The Election of 1860</vt:lpstr>
      <vt:lpstr>South Carolina Secedes, 1860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“Manifest Destiny”</dc:title>
  <dc:creator>Adam</dc:creator>
  <cp:lastModifiedBy>Adam Henry</cp:lastModifiedBy>
  <cp:revision>33</cp:revision>
  <dcterms:created xsi:type="dcterms:W3CDTF">2013-11-21T00:08:31Z</dcterms:created>
  <dcterms:modified xsi:type="dcterms:W3CDTF">2013-11-22T15:08:59Z</dcterms:modified>
</cp:coreProperties>
</file>